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8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9.xml" ContentType="application/vnd.openxmlformats-officedocument.presentationml.notesSlide+xml"/>
  <Override PartName="/ppt/tags/tag22.xml" ContentType="application/vnd.openxmlformats-officedocument.presentationml.tags+xml"/>
  <Override PartName="/ppt/notesSlides/notesSlide10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1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2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3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4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5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16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7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8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9.xml" ContentType="application/vnd.openxmlformats-officedocument.presentationml.notesSlide+xml"/>
  <Override PartName="/ppt/tags/tag54.xml" ContentType="application/vnd.openxmlformats-officedocument.presentationml.tags+xml"/>
  <Override PartName="/ppt/notesSlides/notesSlide20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21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24.xml" ContentType="application/vnd.openxmlformats-officedocument.presentationml.notesSlide+xml"/>
  <Override PartName="/ppt/tags/tag66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27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28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29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30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31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32.xml" ContentType="application/vnd.openxmlformats-officedocument.presentationml.notesSlide+xml"/>
  <Override PartName="/ppt/tags/tag82.xml" ContentType="application/vnd.openxmlformats-officedocument.presentationml.tags+xml"/>
  <Override PartName="/ppt/notesSlides/notesSlide33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34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35.xml" ContentType="application/vnd.openxmlformats-officedocument.presentationml.notesSlide+xml"/>
  <Override PartName="/ppt/tags/tag87.xml" ContentType="application/vnd.openxmlformats-officedocument.presentationml.tags+xml"/>
  <Override PartName="/ppt/notesSlides/notesSlide36.xml" ContentType="application/vnd.openxmlformats-officedocument.presentationml.notesSlide+xml"/>
  <Override PartName="/ppt/tags/tag88.xml" ContentType="application/vnd.openxmlformats-officedocument.presentationml.tags+xml"/>
  <Override PartName="/ppt/notesSlides/notesSlide37.xml" ContentType="application/vnd.openxmlformats-officedocument.presentationml.notesSlide+xml"/>
  <Override PartName="/ppt/tags/tag89.xml" ContentType="application/vnd.openxmlformats-officedocument.presentationml.tags+xml"/>
  <Override PartName="/ppt/notesSlides/notesSlide38.xml" ContentType="application/vnd.openxmlformats-officedocument.presentationml.notesSlide+xml"/>
  <Override PartName="/ppt/tags/tag90.xml" ContentType="application/vnd.openxmlformats-officedocument.presentationml.tags+xml"/>
  <Override PartName="/ppt/notesSlides/notesSlide39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40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41.xml" ContentType="application/vnd.openxmlformats-officedocument.presentationml.notesSlide+xml"/>
  <Override PartName="/ppt/tags/tag98.xml" ContentType="application/vnd.openxmlformats-officedocument.presentationml.tags+xml"/>
  <Override PartName="/ppt/notesSlides/notesSlide42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notesSlides/notesSlide43.xml" ContentType="application/vnd.openxmlformats-officedocument.presentationml.notesSlide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44.xml" ContentType="application/vnd.openxmlformats-officedocument.presentationml.notesSlide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</p:sldMasterIdLst>
  <p:notesMasterIdLst>
    <p:notesMasterId r:id="rId66"/>
  </p:notesMasterIdLst>
  <p:handoutMasterIdLst>
    <p:handoutMasterId r:id="rId67"/>
  </p:handoutMasterIdLst>
  <p:sldIdLst>
    <p:sldId id="458" r:id="rId2"/>
    <p:sldId id="516" r:id="rId3"/>
    <p:sldId id="539" r:id="rId4"/>
    <p:sldId id="540" r:id="rId5"/>
    <p:sldId id="541" r:id="rId6"/>
    <p:sldId id="631" r:id="rId7"/>
    <p:sldId id="537" r:id="rId8"/>
    <p:sldId id="634" r:id="rId9"/>
    <p:sldId id="635" r:id="rId10"/>
    <p:sldId id="632" r:id="rId11"/>
    <p:sldId id="633" r:id="rId12"/>
    <p:sldId id="461" r:id="rId13"/>
    <p:sldId id="462" r:id="rId14"/>
    <p:sldId id="511" r:id="rId15"/>
    <p:sldId id="512" r:id="rId16"/>
    <p:sldId id="463" r:id="rId17"/>
    <p:sldId id="464" r:id="rId18"/>
    <p:sldId id="538" r:id="rId19"/>
    <p:sldId id="465" r:id="rId20"/>
    <p:sldId id="466" r:id="rId21"/>
    <p:sldId id="467" r:id="rId22"/>
    <p:sldId id="468" r:id="rId23"/>
    <p:sldId id="503" r:id="rId24"/>
    <p:sldId id="469" r:id="rId25"/>
    <p:sldId id="470" r:id="rId26"/>
    <p:sldId id="471" r:id="rId27"/>
    <p:sldId id="472" r:id="rId28"/>
    <p:sldId id="473" r:id="rId29"/>
    <p:sldId id="474" r:id="rId30"/>
    <p:sldId id="475" r:id="rId31"/>
    <p:sldId id="477" r:id="rId32"/>
    <p:sldId id="478" r:id="rId33"/>
    <p:sldId id="479" r:id="rId34"/>
    <p:sldId id="480" r:id="rId35"/>
    <p:sldId id="295" r:id="rId36"/>
    <p:sldId id="639" r:id="rId37"/>
    <p:sldId id="481" r:id="rId38"/>
    <p:sldId id="513" r:id="rId39"/>
    <p:sldId id="640" r:id="rId40"/>
    <p:sldId id="514" r:id="rId41"/>
    <p:sldId id="482" r:id="rId42"/>
    <p:sldId id="483" r:id="rId43"/>
    <p:sldId id="484" r:id="rId44"/>
    <p:sldId id="485" r:id="rId45"/>
    <p:sldId id="486" r:id="rId46"/>
    <p:sldId id="517" r:id="rId47"/>
    <p:sldId id="487" r:id="rId48"/>
    <p:sldId id="515" r:id="rId49"/>
    <p:sldId id="518" r:id="rId50"/>
    <p:sldId id="488" r:id="rId51"/>
    <p:sldId id="489" r:id="rId52"/>
    <p:sldId id="490" r:id="rId53"/>
    <p:sldId id="491" r:id="rId54"/>
    <p:sldId id="492" r:id="rId55"/>
    <p:sldId id="493" r:id="rId56"/>
    <p:sldId id="494" r:id="rId57"/>
    <p:sldId id="495" r:id="rId58"/>
    <p:sldId id="496" r:id="rId59"/>
    <p:sldId id="519" r:id="rId60"/>
    <p:sldId id="497" r:id="rId61"/>
    <p:sldId id="638" r:id="rId62"/>
    <p:sldId id="636" r:id="rId63"/>
    <p:sldId id="637" r:id="rId64"/>
    <p:sldId id="536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urpriya" initials="s" lastIdx="5" clrIdx="0"/>
  <p:cmAuthor id="1" name="Student" initials="S" lastIdx="18" clrIdx="1"/>
  <p:cmAuthor id="2" name="ameyphadke" initials="a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clrMru>
    <a:srgbClr val="F68D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87" autoAdjust="0"/>
    <p:restoredTop sz="85306" autoAdjust="0"/>
  </p:normalViewPr>
  <p:slideViewPr>
    <p:cSldViewPr>
      <p:cViewPr varScale="1">
        <p:scale>
          <a:sx n="108" d="100"/>
          <a:sy n="108" d="100"/>
        </p:scale>
        <p:origin x="268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952"/>
    </p:cViewPr>
  </p:outlineViewPr>
  <p:notesTextViewPr>
    <p:cViewPr>
      <p:scale>
        <a:sx n="33" d="100"/>
        <a:sy n="33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40" d="100"/>
          <a:sy n="140" d="100"/>
        </p:scale>
        <p:origin x="-3504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C6E85C-87DB-274A-9C69-ABF74F32D9E9}" type="datetimeFigureOut">
              <a:rPr lang="en-US" smtClean="0"/>
              <a:t>9/14/22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C8E03E-251C-0D4E-AA19-D84622F9D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6209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7C75BE-D024-45B9-A7E2-76908F1114E6}" type="datetimeFigureOut">
              <a:rPr lang="en-US" smtClean="0"/>
              <a:pPr/>
              <a:t>9/14/22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D0438-3FF5-4F0A-9F0A-F5D39C2D8F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031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D0438-3FF5-4F0A-9F0A-F5D39C2D8F0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366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F87D5F-7FE5-45E5-A8FB-6808BE355092}" type="slidenum">
              <a:rPr lang="en-US"/>
              <a:pPr/>
              <a:t>21</a:t>
            </a:fld>
            <a:endParaRPr lang="en-US"/>
          </a:p>
        </p:txBody>
      </p:sp>
      <p:sp>
        <p:nvSpPr>
          <p:cNvPr id="92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5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34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0A7091-273C-4757-B866-F1179922AF90}" type="slidenum">
              <a:rPr lang="en-US"/>
              <a:pPr/>
              <a:t>22</a:t>
            </a:fld>
            <a:endParaRPr lang="en-US"/>
          </a:p>
        </p:txBody>
      </p:sp>
      <p:sp>
        <p:nvSpPr>
          <p:cNvPr id="926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6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14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B31FBF-D890-4227-94EA-B4D8E419F03F}" type="slidenum">
              <a:rPr lang="en-US"/>
              <a:pPr/>
              <a:t>24</a:t>
            </a:fld>
            <a:endParaRPr lang="en-US"/>
          </a:p>
        </p:txBody>
      </p:sp>
      <p:sp>
        <p:nvSpPr>
          <p:cNvPr id="92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870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9EDE69-5253-42DB-B9B4-79D543DC169D}" type="slidenum">
              <a:rPr lang="en-US"/>
              <a:pPr/>
              <a:t>25</a:t>
            </a:fld>
            <a:endParaRPr lang="en-US"/>
          </a:p>
        </p:txBody>
      </p:sp>
      <p:sp>
        <p:nvSpPr>
          <p:cNvPr id="928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8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908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01DDD4-F300-491D-8CA3-50B27CA72482}" type="slidenum">
              <a:rPr lang="en-US"/>
              <a:pPr/>
              <a:t>26</a:t>
            </a:fld>
            <a:endParaRPr lang="en-US"/>
          </a:p>
        </p:txBody>
      </p:sp>
      <p:sp>
        <p:nvSpPr>
          <p:cNvPr id="92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9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6642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FAF869-D8B4-4E79-879D-680B6DFAF6DC}" type="slidenum">
              <a:rPr lang="en-US"/>
              <a:pPr/>
              <a:t>27</a:t>
            </a:fld>
            <a:endParaRPr lang="en-US"/>
          </a:p>
        </p:txBody>
      </p:sp>
      <p:sp>
        <p:nvSpPr>
          <p:cNvPr id="930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30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376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945B4F-6643-421D-A46C-C4ACF20FC24A}" type="slidenum">
              <a:rPr lang="en-US"/>
              <a:pPr/>
              <a:t>28</a:t>
            </a:fld>
            <a:endParaRPr lang="en-US"/>
          </a:p>
        </p:txBody>
      </p:sp>
      <p:sp>
        <p:nvSpPr>
          <p:cNvPr id="931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31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586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E42354-CBC9-4772-AEDB-7FC95D5B9ADE}" type="slidenum">
              <a:rPr lang="en-US"/>
              <a:pPr/>
              <a:t>29</a:t>
            </a:fld>
            <a:endParaRPr lang="en-US"/>
          </a:p>
        </p:txBody>
      </p:sp>
      <p:sp>
        <p:nvSpPr>
          <p:cNvPr id="932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32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254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8547C0-C3CD-4BAB-991D-80CB59DF265B}" type="slidenum">
              <a:rPr lang="en-US"/>
              <a:pPr/>
              <a:t>30</a:t>
            </a:fld>
            <a:endParaRPr lang="en-US"/>
          </a:p>
        </p:txBody>
      </p:sp>
      <p:sp>
        <p:nvSpPr>
          <p:cNvPr id="933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33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7787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18EFA4-336A-4508-B907-322DAF99DE65}" type="slidenum">
              <a:rPr lang="en-US"/>
              <a:pPr/>
              <a:t>31</a:t>
            </a:fld>
            <a:endParaRPr lang="en-US"/>
          </a:p>
        </p:txBody>
      </p:sp>
      <p:sp>
        <p:nvSpPr>
          <p:cNvPr id="935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35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15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C698C1-AA24-4069-A84B-28DB67054A50}" type="slidenum">
              <a:rPr lang="en-US"/>
              <a:pPr/>
              <a:t>12</a:t>
            </a:fld>
            <a:endParaRPr lang="en-US"/>
          </a:p>
        </p:txBody>
      </p:sp>
      <p:sp>
        <p:nvSpPr>
          <p:cNvPr id="91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19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2388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DB15BA-A5AF-4666-A137-2A7BEE79A6FB}" type="slidenum">
              <a:rPr lang="en-US"/>
              <a:pPr/>
              <a:t>32</a:t>
            </a:fld>
            <a:endParaRPr lang="en-US"/>
          </a:p>
        </p:txBody>
      </p:sp>
      <p:sp>
        <p:nvSpPr>
          <p:cNvPr id="936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36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1585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804D40-61B8-477E-AD67-F4EC390E63F1}" type="slidenum">
              <a:rPr lang="en-US"/>
              <a:pPr/>
              <a:t>33</a:t>
            </a:fld>
            <a:endParaRPr lang="en-US"/>
          </a:p>
        </p:txBody>
      </p:sp>
      <p:sp>
        <p:nvSpPr>
          <p:cNvPr id="937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37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242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965AA2-43F8-419C-ACF8-30CBBDD5BED0}" type="slidenum">
              <a:rPr lang="en-US"/>
              <a:pPr/>
              <a:t>34</a:t>
            </a:fld>
            <a:endParaRPr lang="en-US"/>
          </a:p>
        </p:txBody>
      </p:sp>
      <p:sp>
        <p:nvSpPr>
          <p:cNvPr id="939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39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7024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4A70F-FA98-A245-9631-1DCFE750354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164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20B0DC-77DF-415F-9F94-F6F4156B4EA3}" type="slidenum">
              <a:rPr lang="en-US"/>
              <a:pPr/>
              <a:t>37</a:t>
            </a:fld>
            <a:endParaRPr lang="en-US"/>
          </a:p>
        </p:txBody>
      </p:sp>
      <p:sp>
        <p:nvSpPr>
          <p:cNvPr id="940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40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287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8E2DCB-4571-46A1-956F-95662E1595FE}" type="slidenum">
              <a:rPr lang="en-US"/>
              <a:pPr/>
              <a:t>38</a:t>
            </a:fld>
            <a:endParaRPr lang="en-US"/>
          </a:p>
        </p:txBody>
      </p:sp>
      <p:sp>
        <p:nvSpPr>
          <p:cNvPr id="941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41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86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D0438-3FF5-4F0A-9F0A-F5D39C2D8F05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012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965AA2-43F8-419C-ACF8-30CBBDD5BED0}" type="slidenum">
              <a:rPr lang="en-US"/>
              <a:pPr/>
              <a:t>40</a:t>
            </a:fld>
            <a:endParaRPr lang="en-US"/>
          </a:p>
        </p:txBody>
      </p:sp>
      <p:sp>
        <p:nvSpPr>
          <p:cNvPr id="939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39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5951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8E2DCB-4571-46A1-956F-95662E1595FE}" type="slidenum">
              <a:rPr lang="en-US"/>
              <a:pPr/>
              <a:t>41</a:t>
            </a:fld>
            <a:endParaRPr lang="en-US"/>
          </a:p>
        </p:txBody>
      </p:sp>
      <p:sp>
        <p:nvSpPr>
          <p:cNvPr id="941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41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481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1CCFAA-1860-41F7-A390-23FA2CED6278}" type="slidenum">
              <a:rPr lang="en-US"/>
              <a:pPr/>
              <a:t>42</a:t>
            </a:fld>
            <a:endParaRPr lang="en-US"/>
          </a:p>
        </p:txBody>
      </p:sp>
      <p:sp>
        <p:nvSpPr>
          <p:cNvPr id="942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42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875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C6430A-35D5-42FF-B152-2B38F4D2F3B0}" type="slidenum">
              <a:rPr lang="en-US"/>
              <a:pPr/>
              <a:t>13</a:t>
            </a:fld>
            <a:endParaRPr lang="en-US"/>
          </a:p>
        </p:txBody>
      </p:sp>
      <p:sp>
        <p:nvSpPr>
          <p:cNvPr id="92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378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059647-4F11-467F-A331-45397E999E40}" type="slidenum">
              <a:rPr lang="en-US"/>
              <a:pPr/>
              <a:t>43</a:t>
            </a:fld>
            <a:endParaRPr lang="en-US"/>
          </a:p>
        </p:txBody>
      </p:sp>
      <p:sp>
        <p:nvSpPr>
          <p:cNvPr id="94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43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321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A24EB4-DDA1-4BEE-AA58-0486B74B0B4D}" type="slidenum">
              <a:rPr lang="en-US"/>
              <a:pPr/>
              <a:t>44</a:t>
            </a:fld>
            <a:endParaRPr lang="en-US"/>
          </a:p>
        </p:txBody>
      </p:sp>
      <p:sp>
        <p:nvSpPr>
          <p:cNvPr id="944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44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94704E-457B-42BF-918B-1C2936EBD3B4}" type="slidenum">
              <a:rPr lang="en-US"/>
              <a:pPr/>
              <a:t>45</a:t>
            </a:fld>
            <a:endParaRPr lang="en-US"/>
          </a:p>
        </p:txBody>
      </p:sp>
      <p:sp>
        <p:nvSpPr>
          <p:cNvPr id="94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45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3274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94704E-457B-42BF-918B-1C2936EBD3B4}" type="slidenum">
              <a:rPr lang="en-US"/>
              <a:pPr/>
              <a:t>46</a:t>
            </a:fld>
            <a:endParaRPr lang="en-US"/>
          </a:p>
        </p:txBody>
      </p:sp>
      <p:sp>
        <p:nvSpPr>
          <p:cNvPr id="94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45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665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F1A4EE-73C6-44A2-A5E9-C6FCE9A148AE}" type="slidenum">
              <a:rPr lang="en-US"/>
              <a:pPr/>
              <a:t>47</a:t>
            </a:fld>
            <a:endParaRPr lang="en-US"/>
          </a:p>
        </p:txBody>
      </p:sp>
      <p:sp>
        <p:nvSpPr>
          <p:cNvPr id="946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46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8273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F1A4EE-73C6-44A2-A5E9-C6FCE9A148AE}" type="slidenum">
              <a:rPr lang="en-US"/>
              <a:pPr/>
              <a:t>48</a:t>
            </a:fld>
            <a:endParaRPr lang="en-US"/>
          </a:p>
        </p:txBody>
      </p:sp>
      <p:sp>
        <p:nvSpPr>
          <p:cNvPr id="946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46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872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F1A4EE-73C6-44A2-A5E9-C6FCE9A148AE}" type="slidenum">
              <a:rPr lang="en-US"/>
              <a:pPr/>
              <a:t>49</a:t>
            </a:fld>
            <a:endParaRPr lang="en-US"/>
          </a:p>
        </p:txBody>
      </p:sp>
      <p:sp>
        <p:nvSpPr>
          <p:cNvPr id="946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46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5214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D43023-23D1-4250-9895-2A09B20FA834}" type="slidenum">
              <a:rPr lang="en-US"/>
              <a:pPr/>
              <a:t>50</a:t>
            </a:fld>
            <a:endParaRPr lang="en-US"/>
          </a:p>
        </p:txBody>
      </p:sp>
      <p:sp>
        <p:nvSpPr>
          <p:cNvPr id="947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47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5022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BE7F7B-9493-4050-BFFB-27CFAD59287F}" type="slidenum">
              <a:rPr lang="en-US"/>
              <a:pPr/>
              <a:t>51</a:t>
            </a:fld>
            <a:endParaRPr lang="en-US"/>
          </a:p>
        </p:txBody>
      </p:sp>
      <p:sp>
        <p:nvSpPr>
          <p:cNvPr id="948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48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41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ED2065-F47C-4D77-807C-83D8BB6B42FD}" type="slidenum">
              <a:rPr lang="en-US"/>
              <a:pPr/>
              <a:t>52</a:t>
            </a:fld>
            <a:endParaRPr lang="en-US"/>
          </a:p>
        </p:txBody>
      </p:sp>
      <p:sp>
        <p:nvSpPr>
          <p:cNvPr id="949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49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5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C6430A-35D5-42FF-B152-2B38F4D2F3B0}" type="slidenum">
              <a:rPr lang="en-US"/>
              <a:pPr/>
              <a:t>14</a:t>
            </a:fld>
            <a:endParaRPr lang="en-US"/>
          </a:p>
        </p:txBody>
      </p:sp>
      <p:sp>
        <p:nvSpPr>
          <p:cNvPr id="92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1084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020B28-2A55-4754-B819-C0D12CB8782D}" type="slidenum">
              <a:rPr lang="en-US"/>
              <a:pPr/>
              <a:t>53</a:t>
            </a:fld>
            <a:endParaRPr lang="en-US"/>
          </a:p>
        </p:txBody>
      </p:sp>
      <p:sp>
        <p:nvSpPr>
          <p:cNvPr id="950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50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350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E25FD0-999E-443D-8858-1F9C8BC53C9A}" type="slidenum">
              <a:rPr lang="en-US"/>
              <a:pPr/>
              <a:t>54</a:t>
            </a:fld>
            <a:endParaRPr lang="en-US"/>
          </a:p>
        </p:txBody>
      </p:sp>
      <p:sp>
        <p:nvSpPr>
          <p:cNvPr id="971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71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0153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F3DE47-6ADE-4CC8-8D4C-F2046C047A3C}" type="slidenum">
              <a:rPr lang="en-US"/>
              <a:pPr/>
              <a:t>55</a:t>
            </a:fld>
            <a:endParaRPr lang="en-US"/>
          </a:p>
        </p:txBody>
      </p:sp>
      <p:sp>
        <p:nvSpPr>
          <p:cNvPr id="951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51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2697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3AAE14-0550-46DC-B297-AB0455709856}" type="slidenum">
              <a:rPr lang="en-US"/>
              <a:pPr/>
              <a:t>56</a:t>
            </a:fld>
            <a:endParaRPr lang="en-US"/>
          </a:p>
        </p:txBody>
      </p:sp>
      <p:sp>
        <p:nvSpPr>
          <p:cNvPr id="95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5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575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521DFA-67F7-45E6-B6E7-7B8C1EF0267E}" type="slidenum">
              <a:rPr lang="en-US"/>
              <a:pPr/>
              <a:t>57</a:t>
            </a:fld>
            <a:endParaRPr lang="en-US"/>
          </a:p>
        </p:txBody>
      </p:sp>
      <p:sp>
        <p:nvSpPr>
          <p:cNvPr id="953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53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857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176ED2-D093-44C3-956E-327CEAA9EF24}" type="slidenum">
              <a:rPr lang="en-US"/>
              <a:pPr/>
              <a:t>58</a:t>
            </a:fld>
            <a:endParaRPr lang="en-US"/>
          </a:p>
        </p:txBody>
      </p:sp>
      <p:sp>
        <p:nvSpPr>
          <p:cNvPr id="95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54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595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94704E-457B-42BF-918B-1C2936EBD3B4}" type="slidenum">
              <a:rPr lang="en-US"/>
              <a:pPr/>
              <a:t>59</a:t>
            </a:fld>
            <a:endParaRPr lang="en-US"/>
          </a:p>
        </p:txBody>
      </p:sp>
      <p:sp>
        <p:nvSpPr>
          <p:cNvPr id="94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45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454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82A046-B1C6-4E51-84E8-31C17C1425D4}" type="slidenum">
              <a:rPr lang="en-US"/>
              <a:pPr/>
              <a:t>60</a:t>
            </a:fld>
            <a:endParaRPr lang="en-US"/>
          </a:p>
        </p:txBody>
      </p:sp>
      <p:sp>
        <p:nvSpPr>
          <p:cNvPr id="955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55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0762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D0438-3FF5-4F0A-9F0A-F5D39C2D8F05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101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D0438-3FF5-4F0A-9F0A-F5D39C2D8F05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18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C6430A-35D5-42FF-B152-2B38F4D2F3B0}" type="slidenum">
              <a:rPr lang="en-US"/>
              <a:pPr/>
              <a:t>15</a:t>
            </a:fld>
            <a:endParaRPr lang="en-US"/>
          </a:p>
        </p:txBody>
      </p:sp>
      <p:sp>
        <p:nvSpPr>
          <p:cNvPr id="92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25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617B21-DE23-49F8-9F81-B49F5D0F4A4E}" type="slidenum">
              <a:rPr lang="en-US"/>
              <a:pPr/>
              <a:t>16</a:t>
            </a:fld>
            <a:endParaRPr lang="en-US"/>
          </a:p>
        </p:txBody>
      </p:sp>
      <p:sp>
        <p:nvSpPr>
          <p:cNvPr id="921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1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349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1A5630-84D0-4BFD-9099-7C0B5668D29A}" type="slidenum">
              <a:rPr lang="en-US"/>
              <a:pPr/>
              <a:t>17</a:t>
            </a:fld>
            <a:endParaRPr lang="en-US"/>
          </a:p>
        </p:txBody>
      </p:sp>
      <p:sp>
        <p:nvSpPr>
          <p:cNvPr id="92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20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81DA1A-5CFF-4F10-8FD1-81BACB967AD4}" type="slidenum">
              <a:rPr lang="en-US"/>
              <a:pPr/>
              <a:t>19</a:t>
            </a:fld>
            <a:endParaRPr lang="en-US"/>
          </a:p>
        </p:txBody>
      </p:sp>
      <p:sp>
        <p:nvSpPr>
          <p:cNvPr id="923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3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07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47676E-B0BB-46AB-8E1E-3F0297F87583}" type="slidenum">
              <a:rPr lang="en-US"/>
              <a:pPr/>
              <a:t>20</a:t>
            </a:fld>
            <a:endParaRPr lang="en-US"/>
          </a:p>
        </p:txBody>
      </p:sp>
      <p:sp>
        <p:nvSpPr>
          <p:cNvPr id="92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4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39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DC6A7-3275-B444-B5B6-EA8669CB4F21}" type="datetime1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489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98C64-1317-4E45-BE06-EEB93FB42AFE}" type="datetime1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267706" y="1494375"/>
            <a:ext cx="8659952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195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1CDE0-44B1-FB47-B18A-B1B70D3DBD3F}" type="datetime1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42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3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990600"/>
            <a:ext cx="41529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990600"/>
            <a:ext cx="41529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52153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3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990600"/>
            <a:ext cx="41529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9906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10100" y="36195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0802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000" baseline="0"/>
            </a:lvl2pPr>
            <a:lvl3pPr>
              <a:defRPr sz="2000" baseline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7CD0-230B-7144-A6D9-3E76B53DD417}" type="datetime1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267706" y="1506825"/>
            <a:ext cx="8659952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181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8C457-888D-3F43-AF65-18FF39DE3E73}" type="datetime1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996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CFD4D-1596-1E4A-B458-E6C2B3C18C46}" type="datetime1">
              <a:rPr lang="en-US" smtClean="0"/>
              <a:t>9/14/22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267706" y="1506825"/>
            <a:ext cx="8659952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058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A8DE9-ADE0-704C-AF30-8D8CA93EEE71}" type="datetime1">
              <a:rPr lang="en-US" smtClean="0"/>
              <a:t>9/14/22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267706" y="1475700"/>
            <a:ext cx="8659952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677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ABE19-CA81-7E4D-862D-C2EF19E1E442}" type="datetime1">
              <a:rPr lang="en-US" smtClean="0"/>
              <a:t>9/14/22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267706" y="1506825"/>
            <a:ext cx="8659952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74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F83CE-D5B3-7E49-85FF-982F58DB050A}" type="datetime1">
              <a:rPr lang="en-US" smtClean="0"/>
              <a:t>9/14/22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30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D5CA-BBB5-DD47-89F5-EB3B2A71C1EF}" type="datetime1">
              <a:rPr lang="en-US" smtClean="0"/>
              <a:t>9/14/22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3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B97BD-267B-2140-83B5-5517B0CA6A17}" type="datetime1">
              <a:rPr lang="en-US" smtClean="0"/>
              <a:t>9/14/22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474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24920-DEDA-AE45-AD3D-D99F52F25BED}" type="datetime1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313668-E756-4AF5-8027-6D071A299B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878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73" r:id="rId12"/>
    <p:sldLayoutId id="2147483774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ames.stine@okstate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AwdkGKmZ0I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7.wmf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9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8.jp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13.xml"/><Relationship Id="rId7" Type="http://schemas.openxmlformats.org/officeDocument/2006/relationships/notesSlide" Target="../notesSlides/notesSlide8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3" Type="http://schemas.openxmlformats.org/officeDocument/2006/relationships/tags" Target="../tags/tag18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10" Type="http://schemas.openxmlformats.org/officeDocument/2006/relationships/image" Target="../media/image11.emf"/><Relationship Id="rId4" Type="http://schemas.openxmlformats.org/officeDocument/2006/relationships/tags" Target="../tags/tag19.xml"/><Relationship Id="rId9" Type="http://schemas.openxmlformats.org/officeDocument/2006/relationships/oleObject" Target="../embeddings/oleObject2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4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tags" Target="../tags/tag36.xml"/><Relationship Id="rId7" Type="http://schemas.openxmlformats.org/officeDocument/2006/relationships/oleObject" Target="../embeddings/oleObject3.bin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3" Type="http://schemas.openxmlformats.org/officeDocument/2006/relationships/tags" Target="../tags/tag40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image" Target="../media/image16.jp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4" Type="http://schemas.openxmlformats.org/officeDocument/2006/relationships/notesSlide" Target="../notesSlides/notesSlide1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tags" Target="../tags/tag52.xml"/><Relationship Id="rId7" Type="http://schemas.openxmlformats.org/officeDocument/2006/relationships/oleObject" Target="../embeddings/oleObject4.bin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7" Type="http://schemas.openxmlformats.org/officeDocument/2006/relationships/image" Target="../media/image18.emf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oleObject" Target="../embeddings/oleObject5.bin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4" Type="http://schemas.openxmlformats.org/officeDocument/2006/relationships/notesSlide" Target="../notesSlides/notesSlide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tags" Target="../tags/tag62.xml"/><Relationship Id="rId7" Type="http://schemas.openxmlformats.org/officeDocument/2006/relationships/oleObject" Target="../embeddings/oleObject7.bin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21.wmf"/><Relationship Id="rId4" Type="http://schemas.openxmlformats.org/officeDocument/2006/relationships/slideLayout" Target="../slideLayouts/slideLayout2.xml"/><Relationship Id="rId9" Type="http://schemas.openxmlformats.org/officeDocument/2006/relationships/oleObject" Target="../embeddings/oleObject8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4" Type="http://schemas.openxmlformats.org/officeDocument/2006/relationships/notesSlide" Target="../notesSlides/notesSlide2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7" Type="http://schemas.openxmlformats.org/officeDocument/2006/relationships/image" Target="../media/image24.wmf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oleObject" Target="../embeddings/oleObject9.bin"/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3" Type="http://schemas.openxmlformats.org/officeDocument/2006/relationships/tags" Target="../tags/tag76.xml"/><Relationship Id="rId7" Type="http://schemas.openxmlformats.org/officeDocument/2006/relationships/image" Target="../media/image25.wmf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oleObject" Target="../embeddings/oleObject10.bin"/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27.png"/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11.bin"/><Relationship Id="rId4" Type="http://schemas.openxmlformats.org/officeDocument/2006/relationships/notesSlide" Target="../notesSlides/notesSlide3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4" Type="http://schemas.openxmlformats.org/officeDocument/2006/relationships/notesSlide" Target="../notesSlides/notesSlide3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3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40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95.xml"/><Relationship Id="rId7" Type="http://schemas.openxmlformats.org/officeDocument/2006/relationships/notesSlide" Target="../notesSlides/notesSlide41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9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tags" Target="../tags/tag101.xml"/><Relationship Id="rId7" Type="http://schemas.openxmlformats.org/officeDocument/2006/relationships/image" Target="../media/image33.wmf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oleObject" Target="../embeddings/oleObject12.bin"/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tags" Target="../tags/tag104.xml"/><Relationship Id="rId7" Type="http://schemas.openxmlformats.org/officeDocument/2006/relationships/image" Target="../media/image34.wmf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oleObject" Target="../embeddings/oleObject13.bin"/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4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4" Type="http://schemas.openxmlformats.org/officeDocument/2006/relationships/notesSlide" Target="../notesSlides/notesSlide4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s://www.youtube.com/user/jlstin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notepad-plus-plus.org/" TargetMode="External"/><Relationship Id="rId7" Type="http://schemas.openxmlformats.org/officeDocument/2006/relationships/hyperlink" Target="http://www.sublimetext.com)/" TargetMode="External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tom.io)/" TargetMode="External"/><Relationship Id="rId5" Type="http://schemas.openxmlformats.org/officeDocument/2006/relationships/hyperlink" Target="http://www.vim.org/" TargetMode="External"/><Relationship Id="rId4" Type="http://schemas.openxmlformats.org/officeDocument/2006/relationships/hyperlink" Target="http://www.gnu.org/software/emacs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arallels.com/landingpage/pd/education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wsl/about" TargetMode="External"/><Relationship Id="rId2" Type="http://schemas.openxmlformats.org/officeDocument/2006/relationships/hyperlink" Target="https://devblogs.microsoft.com/commandline/windows-command-line-the-evolution-of-the-windows-command-line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1828802"/>
            <a:ext cx="7772400" cy="1514475"/>
          </a:xfrm>
        </p:spPr>
        <p:txBody>
          <a:bodyPr>
            <a:noAutofit/>
          </a:bodyPr>
          <a:lstStyle/>
          <a:p>
            <a:pPr algn="ctr"/>
            <a:r>
              <a:rPr lang="en-US" sz="4400" b="0" dirty="0" err="1">
                <a:latin typeface="+mn-lt"/>
              </a:rPr>
              <a:t>SystemVerilog</a:t>
            </a:r>
            <a:r>
              <a:rPr lang="en-US" sz="4400" b="0" dirty="0"/>
              <a:t> (SV)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7D77F69-2F04-9049-9DC4-855456A20C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3886200"/>
            <a:ext cx="7772400" cy="1981200"/>
          </a:xfrm>
        </p:spPr>
        <p:txBody>
          <a:bodyPr>
            <a:normAutofit/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dirty="0">
                <a:solidFill>
                  <a:srgbClr val="000000"/>
                </a:solidFill>
              </a:rPr>
              <a:t>Oklahoma State University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Electrical and Computer Engineering Department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Stillwater, OK 74078 USA </a:t>
            </a:r>
          </a:p>
          <a:p>
            <a:pPr algn="ctr"/>
            <a:r>
              <a:rPr lang="en-US" dirty="0">
                <a:solidFill>
                  <a:srgbClr val="000000"/>
                </a:solidFill>
                <a:hlinkClick r:id="rId3"/>
              </a:rPr>
              <a:t>james.stine@okstate.edu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105A88-0AE2-9841-B92A-BB69FC96D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88925"/>
            <a:ext cx="2070100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E003C-FADB-CB48-9C45-3D9FA50E8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3600" dirty="0"/>
              <a:t>MGC </a:t>
            </a:r>
            <a:r>
              <a:rPr lang="en-US" sz="3600" dirty="0" err="1"/>
              <a:t>ModelSim</a:t>
            </a:r>
            <a:r>
              <a:rPr lang="en-US" sz="3600" dirty="0"/>
              <a:t> </a:t>
            </a:r>
            <a:r>
              <a:rPr lang="en-US" sz="3600" dirty="0" err="1">
                <a:latin typeface="Courier" pitchFamily="2" charset="0"/>
              </a:rPr>
              <a:t>vsim</a:t>
            </a:r>
            <a:r>
              <a:rPr lang="en-US" sz="3600" dirty="0"/>
              <a:t> window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E9D57-F114-754B-9545-A87638719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CA8B5C-77DD-A64D-A6B8-385B2D7F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67" y="1752600"/>
            <a:ext cx="8099666" cy="445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6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DD984-9B39-C44A-8748-FEF379139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Coolness!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CE07B1-023C-CB4E-983A-0A63CA430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EF30AA-DE80-EA48-A4D2-37544FE3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76402"/>
            <a:ext cx="7486674" cy="42869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6F9128-23B0-F04C-98F6-AD41A8D443B7}"/>
              </a:ext>
            </a:extLst>
          </p:cNvPr>
          <p:cNvSpPr/>
          <p:nvPr/>
        </p:nvSpPr>
        <p:spPr>
          <a:xfrm>
            <a:off x="4724400" y="6050603"/>
            <a:ext cx="3257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https://youtu.be/5AwdkGKmZ0I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1446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757763" name="Rectangle 3"/>
          <p:cNvSpPr>
            <a:spLocks noGrp="1" noChangeArrowheads="1"/>
          </p:cNvSpPr>
          <p:nvPr>
            <p:ph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Hardware description language (HDL): 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specifies logic function only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Computer-aided design (CAD) tool produces or </a:t>
            </a:r>
            <a:r>
              <a:rPr lang="en-US" sz="1800" i="1" dirty="0"/>
              <a:t>synthesizes </a:t>
            </a:r>
            <a:r>
              <a:rPr lang="en-US" sz="1800" dirty="0"/>
              <a:t>the optimized gates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Most commercial designs built using HDLs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Two leading HDLs:</a:t>
            </a:r>
          </a:p>
          <a:p>
            <a:pPr lvl="1">
              <a:lnSpc>
                <a:spcPct val="90000"/>
              </a:lnSpc>
            </a:pPr>
            <a:r>
              <a:rPr lang="en-US" sz="1800" b="1" dirty="0" err="1">
                <a:solidFill>
                  <a:schemeClr val="accent1"/>
                </a:solidFill>
              </a:rPr>
              <a:t>SystemVerilog</a:t>
            </a:r>
            <a:endParaRPr lang="en-US" sz="1800" b="1" dirty="0">
              <a:solidFill>
                <a:schemeClr val="accent1"/>
              </a:solidFill>
            </a:endParaRPr>
          </a:p>
          <a:p>
            <a:pPr lvl="2">
              <a:lnSpc>
                <a:spcPct val="90000"/>
              </a:lnSpc>
            </a:pPr>
            <a:r>
              <a:rPr lang="en-US" sz="1800" dirty="0"/>
              <a:t>developed in 1984 by Gateway Design Automation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IEEE standard (1364) in 1995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Extended in 2005 (IEEE STD 1800-2009)</a:t>
            </a:r>
          </a:p>
          <a:p>
            <a:pPr lvl="1">
              <a:lnSpc>
                <a:spcPct val="90000"/>
              </a:lnSpc>
            </a:pPr>
            <a:r>
              <a:rPr lang="en-US" sz="1800" b="1" dirty="0">
                <a:solidFill>
                  <a:schemeClr val="accent1"/>
                </a:solidFill>
              </a:rPr>
              <a:t>VHDL 2008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Developed in 1981 by the Department of Defense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IEEE standard (1076) in 1987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Updated in 2008 (IEEE STD 1076-2008)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16890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95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HDL to Gates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Tx/>
              <a:buChar char="•"/>
            </a:pPr>
            <a:r>
              <a:rPr lang="en-US" sz="30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Simulation</a:t>
            </a:r>
          </a:p>
          <a:p>
            <a:pPr lvl="1">
              <a:buFontTx/>
              <a:buChar char="–"/>
            </a:pPr>
            <a:r>
              <a:rPr lang="en-US" sz="2200" dirty="0">
                <a:latin typeface="Times New Roman" pitchFamily="18" charset="0"/>
                <a:cs typeface="Arial" charset="0"/>
              </a:rPr>
              <a:t>Inputs applied to circuit</a:t>
            </a:r>
            <a:endParaRPr lang="en-US" sz="2200" i="1" dirty="0">
              <a:latin typeface="Times New Roman" pitchFamily="18" charset="0"/>
              <a:cs typeface="Arial" charset="0"/>
            </a:endParaRPr>
          </a:p>
          <a:p>
            <a:pPr lvl="1">
              <a:buFontTx/>
              <a:buChar char="–"/>
            </a:pPr>
            <a:r>
              <a:rPr lang="en-US" sz="2200" dirty="0">
                <a:latin typeface="Times New Roman" pitchFamily="18" charset="0"/>
                <a:cs typeface="Arial" charset="0"/>
              </a:rPr>
              <a:t>Outputs checked for correctness</a:t>
            </a:r>
          </a:p>
          <a:p>
            <a:pPr lvl="1">
              <a:buFontTx/>
              <a:buChar char="–"/>
            </a:pPr>
            <a:r>
              <a:rPr lang="en-US" sz="2200" dirty="0">
                <a:latin typeface="Times New Roman" pitchFamily="18" charset="0"/>
                <a:cs typeface="Arial" charset="0"/>
              </a:rPr>
              <a:t>Millions of dollars saved by debugging in simulation instead of hardware</a:t>
            </a:r>
          </a:p>
          <a:p>
            <a:pPr>
              <a:buFontTx/>
              <a:buChar char="•"/>
            </a:pPr>
            <a:r>
              <a:rPr lang="en-US" sz="30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Synthesis</a:t>
            </a:r>
          </a:p>
          <a:p>
            <a:pPr lvl="1">
              <a:buFontTx/>
              <a:buChar char="–"/>
            </a:pPr>
            <a:r>
              <a:rPr lang="en-US" sz="2200" dirty="0">
                <a:latin typeface="Times New Roman" pitchFamily="18" charset="0"/>
                <a:cs typeface="Arial" charset="0"/>
              </a:rPr>
              <a:t>Transforms HDL code into a </a:t>
            </a:r>
            <a:r>
              <a:rPr lang="en-US" sz="2200" i="1" dirty="0">
                <a:latin typeface="Times New Roman" pitchFamily="18" charset="0"/>
                <a:cs typeface="Arial" charset="0"/>
              </a:rPr>
              <a:t>netlist</a:t>
            </a:r>
            <a:r>
              <a:rPr lang="en-US" sz="2200" dirty="0">
                <a:latin typeface="Times New Roman" pitchFamily="18" charset="0"/>
                <a:cs typeface="Arial" charset="0"/>
              </a:rPr>
              <a:t> describing the hardware (i.e., a list of gates and the wires connecting them)</a:t>
            </a:r>
          </a:p>
          <a:p>
            <a:pPr lvl="1">
              <a:buFontTx/>
              <a:buChar char="–"/>
            </a:pPr>
            <a:endParaRPr lang="en-US" sz="1400" dirty="0">
              <a:latin typeface="Times New Roman" pitchFamily="18" charset="0"/>
              <a:cs typeface="Arial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FF6600"/>
                </a:solidFill>
                <a:latin typeface="Times New Roman" pitchFamily="18" charset="0"/>
                <a:cs typeface="Arial" charset="0"/>
              </a:rPr>
              <a:t>IMPORTANT: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FF6600"/>
                </a:solidFill>
                <a:latin typeface="Times New Roman" pitchFamily="18" charset="0"/>
                <a:cs typeface="Arial" charset="0"/>
              </a:rPr>
              <a:t>When using a HDL, think of the </a:t>
            </a:r>
            <a:r>
              <a:rPr lang="en-US" sz="2400" b="1" u="sng" dirty="0">
                <a:solidFill>
                  <a:srgbClr val="FF6600"/>
                </a:solidFill>
                <a:latin typeface="Times New Roman" pitchFamily="18" charset="0"/>
                <a:cs typeface="Arial" charset="0"/>
              </a:rPr>
              <a:t>hardware</a:t>
            </a:r>
            <a:r>
              <a:rPr lang="en-US" sz="2400" dirty="0">
                <a:solidFill>
                  <a:srgbClr val="FF6600"/>
                </a:solidFill>
                <a:latin typeface="Times New Roman" pitchFamily="18" charset="0"/>
                <a:cs typeface="Arial" charset="0"/>
              </a:rPr>
              <a:t> the HDL should produce.  It is not coding nor should be thought of this way!</a:t>
            </a:r>
          </a:p>
        </p:txBody>
      </p:sp>
    </p:spTree>
    <p:extLst>
      <p:ext uri="{BB962C8B-B14F-4D97-AF65-F5344CB8AC3E}">
        <p14:creationId xmlns:p14="http://schemas.microsoft.com/office/powerpoint/2010/main" val="118183178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z="30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Block Diagram</a:t>
            </a:r>
          </a:p>
          <a:p>
            <a:pPr lvl="1">
              <a:buFontTx/>
              <a:buChar char="–"/>
            </a:pPr>
            <a:r>
              <a:rPr lang="en-US" sz="2200" dirty="0">
                <a:latin typeface="Times New Roman" pitchFamily="18" charset="0"/>
                <a:cs typeface="Arial" charset="0"/>
              </a:rPr>
              <a:t>You cannot start an HDL design without a block diagram…period!</a:t>
            </a:r>
          </a:p>
          <a:p>
            <a:pPr lvl="1">
              <a:buFontTx/>
              <a:buChar char="–"/>
            </a:pPr>
            <a:r>
              <a:rPr lang="en-US" sz="2200" dirty="0">
                <a:latin typeface="Times New Roman" pitchFamily="18" charset="0"/>
                <a:cs typeface="Arial" charset="0"/>
              </a:rPr>
              <a:t>SV is a modeling language!</a:t>
            </a:r>
          </a:p>
          <a:p>
            <a:pPr>
              <a:buFontTx/>
              <a:buChar char="•"/>
            </a:pPr>
            <a:r>
              <a:rPr lang="en-US" sz="3000" b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Gajski</a:t>
            </a:r>
            <a:r>
              <a:rPr lang="en-US" sz="30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-Kuhn Diagram</a:t>
            </a:r>
          </a:p>
          <a:p>
            <a:pPr lvl="1">
              <a:buFontTx/>
              <a:buChar char="–"/>
            </a:pPr>
            <a:r>
              <a:rPr lang="en-US" sz="2200" dirty="0">
                <a:latin typeface="Times New Roman" pitchFamily="18" charset="0"/>
                <a:cs typeface="Arial" charset="0"/>
              </a:rPr>
              <a:t>Reiterates the process and the work required</a:t>
            </a:r>
          </a:p>
          <a:p>
            <a:pPr lvl="1">
              <a:buFontTx/>
              <a:buChar char="–"/>
            </a:pPr>
            <a:endParaRPr lang="en-US" sz="1400" dirty="0">
              <a:latin typeface="Times New Roman" pitchFamily="18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89395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2" y="4299466"/>
            <a:ext cx="2836627" cy="22976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31187" y="4299466"/>
            <a:ext cx="1263875" cy="369332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Destination</a:t>
            </a:r>
          </a:p>
        </p:txBody>
      </p:sp>
      <p:cxnSp>
        <p:nvCxnSpPr>
          <p:cNvPr id="5" name="Straight Arrow Connector 4"/>
          <p:cNvCxnSpPr>
            <a:stCxn id="3" idx="1"/>
          </p:cNvCxnSpPr>
          <p:nvPr/>
        </p:nvCxnSpPr>
        <p:spPr>
          <a:xfrm flipH="1">
            <a:off x="2438402" y="4484132"/>
            <a:ext cx="2592785" cy="773668"/>
          </a:xfrm>
          <a:prstGeom prst="straightConnector1">
            <a:avLst/>
          </a:prstGeom>
          <a:ln>
            <a:solidFill>
              <a:schemeClr val="tx1">
                <a:alpha val="80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53001" y="5029200"/>
            <a:ext cx="3657600" cy="1477328"/>
          </a:xfrm>
          <a:prstGeom prst="rect">
            <a:avLst/>
          </a:prstGeom>
          <a:solidFill>
            <a:srgbClr val="FF66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Work required for your design (you want to minimize this) is how much the compiler has to wrap around converting from one domain to the other!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Gajski</a:t>
            </a:r>
            <a:r>
              <a:rPr lang="en-US" dirty="0"/>
              <a:t>-Kuhn Y Diagram</a:t>
            </a:r>
          </a:p>
        </p:txBody>
      </p:sp>
    </p:spTree>
    <p:extLst>
      <p:ext uri="{BB962C8B-B14F-4D97-AF65-F5344CB8AC3E}">
        <p14:creationId xmlns:p14="http://schemas.microsoft.com/office/powerpoint/2010/main" val="4127401652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95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37252" y="2069068"/>
            <a:ext cx="0" cy="419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89652" y="2069068"/>
            <a:ext cx="0" cy="4191000"/>
          </a:xfrm>
          <a:prstGeom prst="straightConnector1">
            <a:avLst/>
          </a:prstGeom>
          <a:ln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4854" y="1611868"/>
            <a:ext cx="569387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HDL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8652" y="6412468"/>
            <a:ext cx="1696348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Implementation</a:t>
            </a:r>
          </a:p>
        </p:txBody>
      </p:sp>
      <p:sp>
        <p:nvSpPr>
          <p:cNvPr id="14" name="TextBox 13"/>
          <p:cNvSpPr txBox="1"/>
          <p:nvPr/>
        </p:nvSpPr>
        <p:spPr>
          <a:xfrm rot="5400000">
            <a:off x="-214618" y="3406740"/>
            <a:ext cx="1063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Synthesis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141366" y="3431754"/>
            <a:ext cx="1265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Verification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Synthesis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532" y="1600202"/>
            <a:ext cx="7479268" cy="4525963"/>
          </a:xfrm>
        </p:spPr>
        <p:txBody>
          <a:bodyPr>
            <a:noAutofit/>
          </a:bodyPr>
          <a:lstStyle/>
          <a:p>
            <a:pPr>
              <a:buFontTx/>
              <a:buChar char="•"/>
            </a:pPr>
            <a:r>
              <a:rPr lang="en-US" sz="1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Synthesis</a:t>
            </a:r>
          </a:p>
          <a:p>
            <a:pPr lvl="1"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Forward-moving progress translating HDL into gates</a:t>
            </a:r>
          </a:p>
          <a:p>
            <a:pPr>
              <a:buFontTx/>
              <a:buChar char="•"/>
            </a:pPr>
            <a:r>
              <a:rPr lang="en-US" sz="1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Verification</a:t>
            </a:r>
          </a:p>
          <a:p>
            <a:pPr lvl="1"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Backward-moving progress checking to see that synthesis is indeed creating the design we want!</a:t>
            </a:r>
          </a:p>
          <a:p>
            <a:pPr>
              <a:buFontTx/>
              <a:buChar char="•"/>
            </a:pPr>
            <a:r>
              <a:rPr lang="en-US" sz="1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Hardware Compiler</a:t>
            </a:r>
          </a:p>
          <a:p>
            <a:pPr lvl="1"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Synthesis is typically handled by hardware compiler.</a:t>
            </a:r>
          </a:p>
          <a:p>
            <a:pPr lvl="2"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Translation</a:t>
            </a:r>
          </a:p>
          <a:p>
            <a:pPr lvl="2"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Optimization</a:t>
            </a:r>
          </a:p>
          <a:p>
            <a:pPr lvl="2"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Mapping</a:t>
            </a:r>
          </a:p>
          <a:p>
            <a:pPr lvl="1"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Most Popular Versions:  Synopsys </a:t>
            </a:r>
            <a:r>
              <a:rPr lang="en-US" sz="1800" dirty="0" err="1">
                <a:latin typeface="Times New Roman" pitchFamily="18" charset="0"/>
                <a:cs typeface="Arial" charset="0"/>
              </a:rPr>
              <a:t>DesignCompiler</a:t>
            </a:r>
            <a:r>
              <a:rPr lang="en-US" sz="1800" dirty="0">
                <a:latin typeface="Times New Roman" pitchFamily="18" charset="0"/>
                <a:cs typeface="Arial" charset="0"/>
              </a:rPr>
              <a:t>, FPGA manufacturers (Altera, Xilinx, </a:t>
            </a:r>
            <a:r>
              <a:rPr lang="en-US" sz="1800" dirty="0" err="1">
                <a:latin typeface="Times New Roman" pitchFamily="18" charset="0"/>
                <a:cs typeface="Arial" charset="0"/>
              </a:rPr>
              <a:t>Actel</a:t>
            </a:r>
            <a:r>
              <a:rPr lang="en-US" sz="1800" dirty="0">
                <a:latin typeface="Times New Roman" pitchFamily="18" charset="0"/>
                <a:cs typeface="Arial" charset="0"/>
              </a:rPr>
              <a:t>), Synopsys </a:t>
            </a:r>
            <a:r>
              <a:rPr lang="en-US" sz="1800" dirty="0" err="1">
                <a:latin typeface="Times New Roman" pitchFamily="18" charset="0"/>
                <a:cs typeface="Arial" charset="0"/>
              </a:rPr>
              <a:t>Synplicity</a:t>
            </a:r>
            <a:endParaRPr lang="en-US" sz="1800" dirty="0">
              <a:latin typeface="Times New Roman" pitchFamily="18" charset="0"/>
              <a:cs typeface="Arial" charset="0"/>
            </a:endParaRPr>
          </a:p>
          <a:p>
            <a:pPr lvl="1"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Simulation is not hardware compiling!</a:t>
            </a:r>
          </a:p>
          <a:p>
            <a:pPr marL="1200150" lvl="2" indent="-285750"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We will working with simulation this semester!</a:t>
            </a:r>
          </a:p>
          <a:p>
            <a:pPr marL="1200150" lvl="2" indent="-285750">
              <a:buFontTx/>
              <a:buChar char="–"/>
            </a:pPr>
            <a:endParaRPr lang="en-US" sz="1800" dirty="0">
              <a:latin typeface="Times New Roman" pitchFamily="18" charset="0"/>
              <a:cs typeface="Arial" charset="0"/>
            </a:endParaRPr>
          </a:p>
          <a:p>
            <a:pPr marL="285750" indent="-285750">
              <a:buFontTx/>
              <a:buChar char="–"/>
            </a:pPr>
            <a:endParaRPr lang="en-US" sz="1800" dirty="0">
              <a:latin typeface="Times New Roman" pitchFamily="18" charset="0"/>
              <a:cs typeface="Arial" charset="0"/>
            </a:endParaRPr>
          </a:p>
          <a:p>
            <a:pPr lvl="1">
              <a:buFontTx/>
              <a:buChar char="–"/>
            </a:pPr>
            <a:endParaRPr lang="en-US" sz="1800" dirty="0">
              <a:latin typeface="Times New Roman" pitchFamily="18" charset="0"/>
              <a:cs typeface="Arial" charset="0"/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5773671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572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16980" y="1752600"/>
            <a:ext cx="779362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3200" b="1" dirty="0">
                <a:latin typeface="Times New Roman" pitchFamily="18" charset="0"/>
                <a:cs typeface="Arial" charset="0"/>
              </a:rPr>
              <a:t>Three types of Modules: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Behavioral: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 </a:t>
            </a:r>
            <a:r>
              <a:rPr lang="en-US" sz="2600" dirty="0">
                <a:latin typeface="Times New Roman" pitchFamily="18" charset="0"/>
                <a:cs typeface="Arial" charset="0"/>
              </a:rPr>
              <a:t>describe what a module does at a very high level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Structural: </a:t>
            </a:r>
            <a:r>
              <a:rPr lang="en-US" sz="2600" dirty="0">
                <a:latin typeface="Times New Roman" pitchFamily="18" charset="0"/>
                <a:cs typeface="Arial" charset="0"/>
              </a:rPr>
              <a:t>describe how it is built from simpler modules (</a:t>
            </a:r>
            <a:r>
              <a:rPr lang="en-US" sz="2600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START HERE!</a:t>
            </a:r>
            <a:r>
              <a:rPr lang="en-US" sz="2600" dirty="0">
                <a:latin typeface="Times New Roman" pitchFamily="18" charset="0"/>
                <a:cs typeface="Arial" charset="0"/>
              </a:rPr>
              <a:t>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RTL: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 </a:t>
            </a:r>
            <a:r>
              <a:rPr lang="en-US" sz="2600" dirty="0">
                <a:latin typeface="Times New Roman" pitchFamily="18" charset="0"/>
                <a:cs typeface="Arial" charset="0"/>
              </a:rPr>
              <a:t>uses structural as a starting block and behavioral-elements to repeat them.</a:t>
            </a:r>
          </a:p>
        </p:txBody>
      </p:sp>
      <p:sp>
        <p:nvSpPr>
          <p:cNvPr id="87757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SystemVerilog</a:t>
            </a:r>
            <a:r>
              <a:rPr lang="en-US" dirty="0"/>
              <a:t> Modules</a:t>
            </a:r>
          </a:p>
        </p:txBody>
      </p:sp>
      <p:graphicFrame>
        <p:nvGraphicFramePr>
          <p:cNvPr id="877573" name="Object 5"/>
          <p:cNvGraphicFramePr>
            <a:graphicFrameLocks noGrp="1" noChangeAspect="1"/>
          </p:cNvGraphicFramePr>
          <p:nvPr>
            <p:ph idx="1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954639579"/>
              </p:ext>
            </p:extLst>
          </p:nvPr>
        </p:nvGraphicFramePr>
        <p:xfrm>
          <a:off x="3124200" y="5105402"/>
          <a:ext cx="2679598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1285920" imgH="491760" progId="Visio.Drawing.6">
                  <p:embed/>
                </p:oleObj>
              </mc:Choice>
              <mc:Fallback>
                <p:oleObj name="VISIO" r:id="rId6" imgW="1285920" imgH="4917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5105402"/>
                        <a:ext cx="2679598" cy="102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C048640-5438-A781-8AC1-488F20DAEFF6}"/>
              </a:ext>
            </a:extLst>
          </p:cNvPr>
          <p:cNvSpPr txBox="1"/>
          <p:nvPr/>
        </p:nvSpPr>
        <p:spPr>
          <a:xfrm>
            <a:off x="4713790" y="6217722"/>
            <a:ext cx="7857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[Harris/Harris]</a:t>
            </a:r>
          </a:p>
        </p:txBody>
      </p:sp>
    </p:spTree>
    <p:extLst>
      <p:ext uri="{BB962C8B-B14F-4D97-AF65-F5344CB8AC3E}">
        <p14:creationId xmlns:p14="http://schemas.microsoft.com/office/powerpoint/2010/main" val="100887496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59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1000" y="1600200"/>
            <a:ext cx="82296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87859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600200"/>
            <a:ext cx="8077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module example (input  logic a, b, c,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               output logic y);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  assign y = ~a &amp; ~b &amp; ~c | a &amp; ~b &amp; ~c | a &amp; ~b &amp;  c;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 err="1">
                <a:latin typeface="Courier New" pitchFamily="49" charset="0"/>
                <a:cs typeface="Arial" charset="0"/>
              </a:rPr>
              <a:t>endmodule</a:t>
            </a:r>
            <a:endParaRPr lang="en-US" dirty="0">
              <a:latin typeface="Courier New" pitchFamily="49" charset="0"/>
              <a:cs typeface="Arial" charset="0"/>
            </a:endParaRPr>
          </a:p>
        </p:txBody>
      </p:sp>
      <p:sp>
        <p:nvSpPr>
          <p:cNvPr id="87859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" y="22823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181602" y="3447873"/>
            <a:ext cx="3276601" cy="1200329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Declaration of input/output can be done within parenthesis or in body of Verilog file (i.e., between module and </a:t>
            </a:r>
            <a:r>
              <a:rPr lang="en-US" dirty="0" err="1"/>
              <a:t>endmodule</a:t>
            </a:r>
            <a:r>
              <a:rPr lang="en-US" dirty="0"/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81602" y="2663589"/>
            <a:ext cx="3276601" cy="646331"/>
          </a:xfrm>
          <a:prstGeom prst="rect">
            <a:avLst/>
          </a:prstGeom>
          <a:solidFill>
            <a:srgbClr val="FF66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Name of Digital Device or Module</a:t>
            </a:r>
          </a:p>
        </p:txBody>
      </p:sp>
      <p:pic>
        <p:nvPicPr>
          <p:cNvPr id="10" name="Picture 9" descr="Dontforget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2" y="3733800"/>
            <a:ext cx="3095625" cy="2743200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3"/>
          </p:cNvCxnSpPr>
          <p:nvPr/>
        </p:nvCxnSpPr>
        <p:spPr>
          <a:xfrm flipV="1">
            <a:off x="3476627" y="2286000"/>
            <a:ext cx="1628775" cy="2819400"/>
          </a:xfrm>
          <a:prstGeom prst="straightConnector1">
            <a:avLst/>
          </a:prstGeom>
          <a:ln>
            <a:solidFill>
              <a:srgbClr val="3366FF">
                <a:alpha val="56000"/>
              </a:srgb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921286" y="4815482"/>
            <a:ext cx="50292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Can put multiple modules in one file or have one module per one file.  There is no right answer and the best option is one that you feel good about.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SystemVerilog</a:t>
            </a:r>
            <a:r>
              <a:rPr lang="en-US" dirty="0"/>
              <a:t> Syntax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770188" y="6151359"/>
                <a:ext cx="4769767" cy="4403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𝑦</m:t>
                    </m:r>
                    <m:r>
                      <a:rPr lang="en-US" sz="2800" i="1">
                        <a:latin typeface="Cambria Math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charset="0"/>
                          </a:rPr>
                          <m:t>𝑎</m:t>
                        </m:r>
                      </m:e>
                    </m:acc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acc>
                      <m:accPr>
                        <m:chr m:val="̅"/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</m:acc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acc>
                      <m:accPr>
                        <m:chr m:val="̅"/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e>
                    </m:acc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800" i="1">
                        <a:latin typeface="Cambria Math" charset="0"/>
                      </a:rPr>
                      <m:t>𝑎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acc>
                      <m:accPr>
                        <m:chr m:val="̅"/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</m:acc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acc>
                      <m:accPr>
                        <m:chr m:val="̅"/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US" sz="2800" dirty="0"/>
                  <a:t> +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𝑎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acc>
                      <m:accPr>
                        <m:chr m:val="̅"/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</m:acc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𝑐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188" y="6151359"/>
                <a:ext cx="4769767" cy="440377"/>
              </a:xfrm>
              <a:prstGeom prst="rect">
                <a:avLst/>
              </a:prstGeom>
              <a:blipFill>
                <a:blip r:embed="rId7"/>
                <a:stretch>
                  <a:fillRect l="-2387" t="-22857" r="-531" b="-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25378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3433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Verilog is almost the same as </a:t>
            </a:r>
            <a:r>
              <a:rPr lang="en-US" dirty="0" err="1"/>
              <a:t>SystemVerilog</a:t>
            </a:r>
            <a:r>
              <a:rPr lang="en-US" dirty="0"/>
              <a:t>, but sometimes people switch between the two.</a:t>
            </a:r>
          </a:p>
          <a:p>
            <a:r>
              <a:rPr lang="en-US" dirty="0"/>
              <a:t>You will also hear people say Verilog when they mean SV and vice-versa.</a:t>
            </a:r>
          </a:p>
          <a:p>
            <a:pPr lvl="1"/>
            <a:r>
              <a:rPr lang="en-US" dirty="0"/>
              <a:t>The standard indicates that both are the same even though they are not.</a:t>
            </a:r>
          </a:p>
          <a:p>
            <a:r>
              <a:rPr lang="en-US" dirty="0"/>
              <a:t>The syntax is almost the same except “input” is utilized instead of “input logic”.</a:t>
            </a:r>
          </a:p>
          <a:p>
            <a:pPr lvl="1"/>
            <a:r>
              <a:rPr lang="en-US" dirty="0"/>
              <a:t>Same applies for “output” and “output logic”</a:t>
            </a:r>
          </a:p>
          <a:p>
            <a:r>
              <a:rPr lang="en-US" dirty="0"/>
              <a:t>See Harris/Harris handout on Canvas for Verilog refresher.</a:t>
            </a:r>
          </a:p>
          <a:p>
            <a:r>
              <a:rPr lang="en-US" dirty="0"/>
              <a:t>The only way an EDA software knows the difference is due to the file extension.  </a:t>
            </a:r>
          </a:p>
          <a:p>
            <a:pPr lvl="1"/>
            <a:r>
              <a:rPr lang="en-US" dirty="0"/>
              <a:t>Use .</a:t>
            </a:r>
            <a:r>
              <a:rPr lang="en-US" dirty="0" err="1"/>
              <a:t>sv</a:t>
            </a:r>
            <a:r>
              <a:rPr lang="en-US" dirty="0"/>
              <a:t> for SV</a:t>
            </a:r>
          </a:p>
          <a:p>
            <a:pPr lvl="1"/>
            <a:r>
              <a:rPr lang="en-US" dirty="0"/>
              <a:t>Use .v for Verilog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743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97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894981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-381000" y="26633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894983" name="Picture 7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86202"/>
            <a:ext cx="6553200" cy="227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981200"/>
            <a:ext cx="83058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module example(input  logic a, b, c,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               output logic y);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  assign y = ~a &amp; ~b &amp; ~c | a &amp; ~b &amp; ~c | a &amp; ~b &amp;  c;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 err="1">
                <a:latin typeface="Courier New" pitchFamily="49" charset="0"/>
                <a:cs typeface="Arial" charset="0"/>
              </a:rPr>
              <a:t>endmodule</a:t>
            </a:r>
            <a:endParaRPr lang="en-US" dirty="0">
              <a:latin typeface="Courier New" pitchFamily="49" charset="0"/>
              <a:cs typeface="Arial" charset="0"/>
            </a:endParaRPr>
          </a:p>
        </p:txBody>
      </p:sp>
      <p:sp>
        <p:nvSpPr>
          <p:cNvPr id="14" name="Text Box 6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3400" y="1462089"/>
            <a:ext cx="42672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b="1" dirty="0" err="1">
                <a:solidFill>
                  <a:schemeClr val="accent1"/>
                </a:solidFill>
              </a:rPr>
              <a:t>SystemVerilog</a:t>
            </a:r>
            <a:r>
              <a:rPr lang="en-US" sz="3200" b="1" dirty="0">
                <a:solidFill>
                  <a:schemeClr val="accent1"/>
                </a:solidFill>
              </a:rPr>
              <a:t>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HDL Simulation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E8ED93-0E79-4F00-69B4-AD03BEF6BDB3}"/>
              </a:ext>
            </a:extLst>
          </p:cNvPr>
          <p:cNvSpPr txBox="1"/>
          <p:nvPr/>
        </p:nvSpPr>
        <p:spPr>
          <a:xfrm>
            <a:off x="6553200" y="6307592"/>
            <a:ext cx="7857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[Harris/Harris]</a:t>
            </a:r>
          </a:p>
        </p:txBody>
      </p:sp>
    </p:spTree>
    <p:extLst>
      <p:ext uri="{BB962C8B-B14F-4D97-AF65-F5344CB8AC3E}">
        <p14:creationId xmlns:p14="http://schemas.microsoft.com/office/powerpoint/2010/main" val="126051007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209800"/>
            <a:ext cx="76200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356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61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879621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-533400" y="26633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879622" name="Object 6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953647626"/>
              </p:ext>
            </p:extLst>
          </p:nvPr>
        </p:nvGraphicFramePr>
        <p:xfrm>
          <a:off x="2590800" y="4140200"/>
          <a:ext cx="4724400" cy="256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9" imgW="2545385" imgH="1374038" progId="Visio.Drawing.6">
                  <p:embed/>
                </p:oleObj>
              </mc:Choice>
              <mc:Fallback>
                <p:oleObj name="VISIO" r:id="rId9" imgW="2545385" imgH="1374038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4140200"/>
                        <a:ext cx="4724400" cy="256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2046865"/>
            <a:ext cx="8305800" cy="145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module example(input  logic a, b, c,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               output logic y);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  assign y = ~a &amp; ~b &amp; ~c | a &amp; ~b &amp; ~c | a &amp; ~b &amp;  c;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 err="1">
                <a:latin typeface="Courier New" pitchFamily="49" charset="0"/>
                <a:cs typeface="Arial" charset="0"/>
              </a:rPr>
              <a:t>endmodule</a:t>
            </a:r>
            <a:endParaRPr lang="en-US" dirty="0">
              <a:latin typeface="Courier New" pitchFamily="49" charset="0"/>
              <a:cs typeface="Arial" charset="0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57200" y="1489158"/>
            <a:ext cx="42672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b="1" dirty="0" err="1">
                <a:solidFill>
                  <a:schemeClr val="accent1"/>
                </a:solidFill>
              </a:rPr>
              <a:t>SystemVerilog</a:t>
            </a:r>
            <a:r>
              <a:rPr lang="en-US" sz="3200" b="1" dirty="0">
                <a:solidFill>
                  <a:schemeClr val="accent1"/>
                </a:solidFill>
              </a:rPr>
              <a:t>:</a:t>
            </a:r>
          </a:p>
        </p:txBody>
      </p:sp>
      <p:sp>
        <p:nvSpPr>
          <p:cNvPr id="14" name="Text Box 6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57200" y="3530027"/>
            <a:ext cx="42672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b="1" dirty="0">
                <a:solidFill>
                  <a:schemeClr val="accent1"/>
                </a:solidFill>
              </a:rPr>
              <a:t>Synthesis: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HDL Synthesis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3FC04B-CC8A-2C97-C1F4-4C07409B9EBF}"/>
              </a:ext>
            </a:extLst>
          </p:cNvPr>
          <p:cNvSpPr txBox="1"/>
          <p:nvPr/>
        </p:nvSpPr>
        <p:spPr>
          <a:xfrm>
            <a:off x="4934197" y="6369278"/>
            <a:ext cx="7857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[Harris/Harris]</a:t>
            </a:r>
          </a:p>
        </p:txBody>
      </p:sp>
    </p:spTree>
    <p:extLst>
      <p:ext uri="{BB962C8B-B14F-4D97-AF65-F5344CB8AC3E}">
        <p14:creationId xmlns:p14="http://schemas.microsoft.com/office/powerpoint/2010/main" val="236755076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SystemVerilog</a:t>
            </a:r>
            <a:r>
              <a:rPr lang="en-US" dirty="0"/>
              <a:t> Syntax</a:t>
            </a:r>
          </a:p>
        </p:txBody>
      </p:sp>
      <p:sp>
        <p:nvSpPr>
          <p:cNvPr id="913411" name="Rectangle 3"/>
          <p:cNvSpPr>
            <a:spLocks noGrp="1" noChangeArrowheads="1"/>
          </p:cNvSpPr>
          <p:nvPr>
            <p:ph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Case sensitive</a:t>
            </a:r>
          </a:p>
          <a:p>
            <a:pPr lvl="1"/>
            <a:r>
              <a:rPr lang="en-US" sz="2400" b="1" dirty="0">
                <a:latin typeface="+mj-lt"/>
              </a:rPr>
              <a:t>Example:</a:t>
            </a:r>
            <a:r>
              <a:rPr lang="en-US" sz="2400" dirty="0">
                <a:latin typeface="Times" pitchFamily="18" charset="0"/>
              </a:rPr>
              <a:t> </a:t>
            </a:r>
            <a:r>
              <a:rPr lang="en-US" sz="2400" dirty="0">
                <a:latin typeface="Courier New" pitchFamily="49" charset="0"/>
              </a:rPr>
              <a:t>reset</a:t>
            </a:r>
            <a:r>
              <a:rPr lang="en-US" sz="2400" dirty="0"/>
              <a:t> and </a:t>
            </a:r>
            <a:r>
              <a:rPr lang="en-US" sz="2400" dirty="0">
                <a:latin typeface="Courier New" pitchFamily="49" charset="0"/>
              </a:rPr>
              <a:t>Reset</a:t>
            </a:r>
            <a:r>
              <a:rPr lang="en-US" sz="2400" dirty="0"/>
              <a:t> are not the same signal.</a:t>
            </a:r>
          </a:p>
          <a:p>
            <a:r>
              <a:rPr lang="en-US" dirty="0"/>
              <a:t>No names that start with numbers </a:t>
            </a:r>
          </a:p>
          <a:p>
            <a:pPr lvl="1"/>
            <a:r>
              <a:rPr lang="en-US" sz="2400" b="1" dirty="0"/>
              <a:t>Example: </a:t>
            </a:r>
            <a:r>
              <a:rPr lang="en-US" sz="2400" dirty="0">
                <a:latin typeface="Courier New" pitchFamily="49" charset="0"/>
              </a:rPr>
              <a:t>2mux</a:t>
            </a:r>
            <a:r>
              <a:rPr lang="en-US" sz="2400" dirty="0"/>
              <a:t> is an invalid name</a:t>
            </a:r>
          </a:p>
          <a:p>
            <a:r>
              <a:rPr lang="en-US" dirty="0"/>
              <a:t>Whitespace ignored</a:t>
            </a:r>
          </a:p>
          <a:p>
            <a:r>
              <a:rPr lang="en-US" dirty="0"/>
              <a:t>Comments: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// single line comment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/* multiline</a:t>
            </a:r>
          </a:p>
          <a:p>
            <a:pPr lvl="1">
              <a:buFontTx/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   comment */</a:t>
            </a:r>
          </a:p>
          <a:p>
            <a:pPr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483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43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535723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880644" name="Text Box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524000"/>
            <a:ext cx="8458200" cy="5062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700" dirty="0">
                <a:latin typeface="Courier New" pitchFamily="49" charset="0"/>
              </a:rPr>
              <a:t>module and3(input  logic a, b, c,</a:t>
            </a:r>
          </a:p>
          <a:p>
            <a:r>
              <a:rPr lang="en-US" sz="1700" dirty="0">
                <a:latin typeface="Courier New" pitchFamily="49" charset="0"/>
              </a:rPr>
              <a:t>            output logic y);</a:t>
            </a:r>
          </a:p>
          <a:p>
            <a:r>
              <a:rPr lang="en-US" sz="1700" dirty="0">
                <a:latin typeface="Courier New" pitchFamily="49" charset="0"/>
              </a:rPr>
              <a:t>  assign y = a &amp; b &amp; c;</a:t>
            </a:r>
          </a:p>
          <a:p>
            <a:r>
              <a:rPr lang="en-US" sz="1700" dirty="0" err="1">
                <a:latin typeface="Courier New" pitchFamily="49" charset="0"/>
              </a:rPr>
              <a:t>endmodule</a:t>
            </a:r>
            <a:endParaRPr lang="en-US" sz="1700" dirty="0">
              <a:latin typeface="Courier New" pitchFamily="49" charset="0"/>
            </a:endParaRPr>
          </a:p>
          <a:p>
            <a:endParaRPr lang="en-US" sz="1700" dirty="0">
              <a:latin typeface="Courier New" pitchFamily="49" charset="0"/>
            </a:endParaRPr>
          </a:p>
          <a:p>
            <a:endParaRPr lang="en-US" sz="1700" dirty="0">
              <a:latin typeface="Courier New" pitchFamily="49" charset="0"/>
            </a:endParaRPr>
          </a:p>
          <a:p>
            <a:r>
              <a:rPr lang="en-US" sz="1700" dirty="0">
                <a:latin typeface="Courier New" pitchFamily="49" charset="0"/>
              </a:rPr>
              <a:t>module </a:t>
            </a:r>
            <a:r>
              <a:rPr lang="en-US" sz="1700" dirty="0" err="1">
                <a:latin typeface="Courier New" pitchFamily="49" charset="0"/>
              </a:rPr>
              <a:t>inv</a:t>
            </a:r>
            <a:r>
              <a:rPr lang="en-US" sz="1700" dirty="0">
                <a:latin typeface="Courier New" pitchFamily="49" charset="0"/>
              </a:rPr>
              <a:t>(input  logic a,</a:t>
            </a:r>
          </a:p>
          <a:p>
            <a:r>
              <a:rPr lang="en-US" sz="1700" dirty="0">
                <a:latin typeface="Courier New" pitchFamily="49" charset="0"/>
              </a:rPr>
              <a:t>           output logic y);</a:t>
            </a:r>
          </a:p>
          <a:p>
            <a:r>
              <a:rPr lang="en-US" sz="1700" dirty="0">
                <a:latin typeface="Courier New" pitchFamily="49" charset="0"/>
              </a:rPr>
              <a:t>  assign y = ~a;</a:t>
            </a:r>
          </a:p>
          <a:p>
            <a:r>
              <a:rPr lang="en-US" sz="1700" dirty="0" err="1">
                <a:latin typeface="Courier New" pitchFamily="49" charset="0"/>
              </a:rPr>
              <a:t>endmodule</a:t>
            </a:r>
            <a:endParaRPr lang="en-US" sz="1700" dirty="0">
              <a:latin typeface="Courier New" pitchFamily="49" charset="0"/>
            </a:endParaRPr>
          </a:p>
          <a:p>
            <a:endParaRPr lang="en-US" sz="1700" dirty="0">
              <a:latin typeface="Courier New" pitchFamily="49" charset="0"/>
            </a:endParaRPr>
          </a:p>
          <a:p>
            <a:endParaRPr lang="en-US" sz="1700" dirty="0">
              <a:latin typeface="Courier New" pitchFamily="49" charset="0"/>
            </a:endParaRPr>
          </a:p>
          <a:p>
            <a:r>
              <a:rPr lang="en-US" sz="1700" dirty="0">
                <a:latin typeface="Courier New" pitchFamily="49" charset="0"/>
              </a:rPr>
              <a:t>module nand3(input  logic a, b, c</a:t>
            </a:r>
          </a:p>
          <a:p>
            <a:r>
              <a:rPr lang="en-US" sz="1700" dirty="0">
                <a:latin typeface="Courier New" pitchFamily="49" charset="0"/>
              </a:rPr>
              <a:t>             output logic y);</a:t>
            </a:r>
          </a:p>
          <a:p>
            <a:r>
              <a:rPr lang="en-US" sz="1700" dirty="0">
                <a:latin typeface="Courier New" pitchFamily="49" charset="0"/>
              </a:rPr>
              <a:t>  logic n1;                   </a:t>
            </a:r>
            <a:r>
              <a:rPr lang="en-US" sz="1700" b="1" dirty="0">
                <a:solidFill>
                  <a:schemeClr val="accent1"/>
                </a:solidFill>
                <a:latin typeface="Courier New" pitchFamily="49" charset="0"/>
              </a:rPr>
              <a:t>// internal signal</a:t>
            </a:r>
          </a:p>
          <a:p>
            <a:endParaRPr lang="en-US" sz="1700" dirty="0">
              <a:latin typeface="Courier New" pitchFamily="49" charset="0"/>
            </a:endParaRPr>
          </a:p>
          <a:p>
            <a:r>
              <a:rPr lang="en-US" sz="1700" dirty="0">
                <a:latin typeface="Courier New" pitchFamily="49" charset="0"/>
              </a:rPr>
              <a:t>  and3 </a:t>
            </a:r>
            <a:r>
              <a:rPr lang="en-US" sz="1700" dirty="0" err="1">
                <a:latin typeface="Courier New" pitchFamily="49" charset="0"/>
              </a:rPr>
              <a:t>andgate</a:t>
            </a:r>
            <a:r>
              <a:rPr lang="en-US" sz="1700" dirty="0">
                <a:latin typeface="Courier New" pitchFamily="49" charset="0"/>
              </a:rPr>
              <a:t>(a, b, c, n1);  </a:t>
            </a:r>
            <a:r>
              <a:rPr lang="en-US" sz="1700" b="1" dirty="0">
                <a:solidFill>
                  <a:schemeClr val="accent1"/>
                </a:solidFill>
                <a:latin typeface="Courier New" pitchFamily="49" charset="0"/>
              </a:rPr>
              <a:t>// </a:t>
            </a:r>
            <a:r>
              <a:rPr lang="en-US" sz="1700" b="1" dirty="0">
                <a:solidFill>
                  <a:srgbClr val="FF6600"/>
                </a:solidFill>
                <a:latin typeface="Courier New" pitchFamily="49" charset="0"/>
              </a:rPr>
              <a:t>instance</a:t>
            </a:r>
            <a:r>
              <a:rPr lang="en-US" sz="1700" b="1" dirty="0">
                <a:solidFill>
                  <a:schemeClr val="accent1"/>
                </a:solidFill>
                <a:latin typeface="Courier New" pitchFamily="49" charset="0"/>
              </a:rPr>
              <a:t> of and3</a:t>
            </a:r>
          </a:p>
          <a:p>
            <a:r>
              <a:rPr lang="en-US" sz="1700" dirty="0">
                <a:solidFill>
                  <a:schemeClr val="accent2"/>
                </a:solidFill>
                <a:latin typeface="Courier New" pitchFamily="49" charset="0"/>
              </a:rPr>
              <a:t>  </a:t>
            </a:r>
            <a:r>
              <a:rPr lang="en-US" sz="1700" dirty="0" err="1">
                <a:latin typeface="Courier New" pitchFamily="49" charset="0"/>
              </a:rPr>
              <a:t>inv</a:t>
            </a:r>
            <a:r>
              <a:rPr lang="en-US" sz="1700" dirty="0">
                <a:latin typeface="Courier New" pitchFamily="49" charset="0"/>
              </a:rPr>
              <a:t>  inverter(n1, y);       </a:t>
            </a:r>
            <a:r>
              <a:rPr lang="en-US" sz="1700" b="1" dirty="0">
                <a:solidFill>
                  <a:schemeClr val="accent1"/>
                </a:solidFill>
                <a:latin typeface="Courier New" pitchFamily="49" charset="0"/>
              </a:rPr>
              <a:t>// </a:t>
            </a:r>
            <a:r>
              <a:rPr lang="en-US" sz="1700" b="1" dirty="0">
                <a:solidFill>
                  <a:srgbClr val="FF6600"/>
                </a:solidFill>
                <a:latin typeface="Courier New" pitchFamily="49" charset="0"/>
              </a:rPr>
              <a:t>instance</a:t>
            </a:r>
            <a:r>
              <a:rPr lang="en-US" sz="1700" b="1" dirty="0">
                <a:solidFill>
                  <a:schemeClr val="accent1"/>
                </a:solidFill>
                <a:latin typeface="Courier New" pitchFamily="49" charset="0"/>
              </a:rPr>
              <a:t> of inverter</a:t>
            </a:r>
          </a:p>
          <a:p>
            <a:r>
              <a:rPr lang="en-US" sz="1700" dirty="0" err="1">
                <a:latin typeface="Courier New" pitchFamily="49" charset="0"/>
              </a:rPr>
              <a:t>endmodule</a:t>
            </a:r>
            <a:endParaRPr lang="en-US" sz="1700" dirty="0">
              <a:latin typeface="Courier New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19800" y="2678723"/>
            <a:ext cx="1752600" cy="369332"/>
          </a:xfrm>
          <a:prstGeom prst="rect">
            <a:avLst/>
          </a:prstGeom>
          <a:solidFill>
            <a:srgbClr val="FF66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Why Hierarchy?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90332" y="6413981"/>
            <a:ext cx="3858936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Each instance is called an instantiation!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2590800" y="6260123"/>
            <a:ext cx="1447800" cy="381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343400" y="3821725"/>
            <a:ext cx="4495800" cy="646331"/>
          </a:xfrm>
          <a:prstGeom prst="rect">
            <a:avLst/>
          </a:prstGeom>
          <a:solidFill>
            <a:srgbClr val="FF66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 items in a module are concurrent unless other specified! (order not important)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200400" y="4431323"/>
            <a:ext cx="3733800" cy="1295400"/>
          </a:xfrm>
          <a:prstGeom prst="straightConnector1">
            <a:avLst/>
          </a:prstGeom>
          <a:ln>
            <a:solidFill>
              <a:srgbClr val="000000">
                <a:alpha val="30000"/>
              </a:srgb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Structural Modeling - Hierarchy</a:t>
            </a:r>
          </a:p>
        </p:txBody>
      </p:sp>
    </p:spTree>
    <p:extLst>
      <p:ext uri="{BB962C8B-B14F-4D97-AF65-F5344CB8AC3E}">
        <p14:creationId xmlns:p14="http://schemas.microsoft.com/office/powerpoint/2010/main" val="38549455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0114A-ED73-FF40-BA61-06E0266FA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John Backus [1924-2007]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4BF69-3D0F-6C4C-9A22-96688895B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Involved with early work in grammar and how to interpret values within software.</a:t>
            </a:r>
          </a:p>
          <a:p>
            <a:r>
              <a:rPr lang="en-US" dirty="0"/>
              <a:t>He along with a colleague Peter </a:t>
            </a:r>
            <a:r>
              <a:rPr lang="en-US" dirty="0" err="1"/>
              <a:t>Naur</a:t>
            </a:r>
            <a:r>
              <a:rPr lang="en-US" dirty="0"/>
              <a:t> came up with the most popular form of dealing within bits and bytes in digital systems.</a:t>
            </a:r>
          </a:p>
          <a:p>
            <a:pPr lvl="1"/>
            <a:r>
              <a:rPr lang="en-US" dirty="0"/>
              <a:t>We call this system the Backus-Naur Format or BNF invented in early 1960s or so.</a:t>
            </a:r>
          </a:p>
          <a:p>
            <a:pPr lvl="1"/>
            <a:r>
              <a:rPr lang="en-US" dirty="0"/>
              <a:t>As proposed by Backus, the formula defined "classes" whose names are enclosed in angle brackets.</a:t>
            </a:r>
          </a:p>
          <a:p>
            <a:r>
              <a:rPr lang="en-US" dirty="0"/>
              <a:t>There are many forms, but Verilog uses the form with a colon (</a:t>
            </a:r>
            <a:r>
              <a:rPr lang="en-US" dirty="0">
                <a:sym typeface="Wingdings" pitchFamily="2" charset="2"/>
              </a:rPr>
              <a:t>:)</a:t>
            </a:r>
          </a:p>
          <a:p>
            <a:pPr lvl="1"/>
            <a:r>
              <a:rPr lang="en-US" dirty="0">
                <a:latin typeface="Courier" pitchFamily="2" charset="0"/>
                <a:sym typeface="Wingdings" pitchFamily="2" charset="2"/>
              </a:rPr>
              <a:t>A[3:0]</a:t>
            </a:r>
            <a:r>
              <a:rPr lang="en-US" dirty="0">
                <a:sym typeface="Wingdings" pitchFamily="2" charset="2"/>
              </a:rPr>
              <a:t> denotes a bus with 4 bits where 3 represents the MSB and 0 represents the LSB.</a:t>
            </a:r>
          </a:p>
          <a:p>
            <a:pPr lvl="1"/>
            <a:r>
              <a:rPr lang="en-US" dirty="0">
                <a:sym typeface="Wingdings" pitchFamily="2" charset="2"/>
              </a:rPr>
              <a:t>A bus is denoted by something that has more than 1 bit.</a:t>
            </a:r>
          </a:p>
          <a:p>
            <a:r>
              <a:rPr lang="en-US" dirty="0">
                <a:sym typeface="Wingdings" pitchFamily="2" charset="2"/>
              </a:rPr>
              <a:t>Some HDLs might use different but similar designations: </a:t>
            </a:r>
            <a:r>
              <a:rPr lang="en-US" dirty="0">
                <a:latin typeface="Courier" pitchFamily="2" charset="0"/>
                <a:sym typeface="Wingdings" pitchFamily="2" charset="2"/>
              </a:rPr>
              <a:t>A[3..0]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9679D-CBB8-B84A-AFB6-0927B9DC9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43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66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524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88166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600200"/>
            <a:ext cx="80010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module gates(input  logic [3:0]  a, b,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             output logic [3:0] y1, y2, y3, y4, y5);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   /* Five different two-input logic 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      gates acting on 4-bit busses */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   assign y1 = a &amp; b;    // AND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   assign y2 = a | b;    // OR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   assign y3 = a ^ b;    // XOR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   assign y4 = ~(a &amp; b); // NAND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   assign y5 = ~(a | b); // NOR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 err="1">
                <a:latin typeface="Courier New" pitchFamily="49" charset="0"/>
                <a:cs typeface="Arial" charset="0"/>
              </a:rPr>
              <a:t>endmodule</a:t>
            </a:r>
            <a:endParaRPr lang="en-US" dirty="0">
              <a:latin typeface="Courier New" pitchFamily="49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dirty="0">
              <a:latin typeface="Courier New" pitchFamily="49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1"/>
                </a:solidFill>
                <a:latin typeface="Courier New" pitchFamily="49" charset="0"/>
                <a:cs typeface="Arial" charset="0"/>
              </a:rPr>
              <a:t>//</a:t>
            </a:r>
            <a:r>
              <a:rPr lang="en-US" sz="2400" dirty="0">
                <a:solidFill>
                  <a:schemeClr val="accent2"/>
                </a:solidFill>
                <a:cs typeface="Arial" charset="0"/>
              </a:rPr>
              <a:t>  </a:t>
            </a:r>
            <a:r>
              <a:rPr lang="en-US" sz="2400" dirty="0">
                <a:cs typeface="Arial" charset="0"/>
              </a:rPr>
              <a:t>          single line comment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1"/>
                </a:solidFill>
                <a:latin typeface="Courier New" pitchFamily="49" charset="0"/>
                <a:cs typeface="Arial" charset="0"/>
              </a:rPr>
              <a:t>/*…*/</a:t>
            </a:r>
            <a:r>
              <a:rPr lang="en-US" sz="2400" dirty="0">
                <a:cs typeface="Arial" charset="0"/>
              </a:rPr>
              <a:t>    multiline comment </a:t>
            </a:r>
          </a:p>
        </p:txBody>
      </p:sp>
      <p:pic>
        <p:nvPicPr>
          <p:cNvPr id="881669" name="Picture 5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352802"/>
            <a:ext cx="3200400" cy="2428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Bitwise Operators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16CE8-6BA2-612F-B842-B8827D7D0D3C}"/>
              </a:ext>
            </a:extLst>
          </p:cNvPr>
          <p:cNvSpPr txBox="1"/>
          <p:nvPr/>
        </p:nvSpPr>
        <p:spPr>
          <a:xfrm>
            <a:off x="6007903" y="5610117"/>
            <a:ext cx="7857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[Harris/Harris]</a:t>
            </a:r>
          </a:p>
        </p:txBody>
      </p:sp>
    </p:spTree>
    <p:extLst>
      <p:ext uri="{BB962C8B-B14F-4D97-AF65-F5344CB8AC3E}">
        <p14:creationId xmlns:p14="http://schemas.microsoft.com/office/powerpoint/2010/main" val="247307514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Reduction Operators and RTL</a:t>
            </a:r>
          </a:p>
        </p:txBody>
      </p:sp>
      <p:sp>
        <p:nvSpPr>
          <p:cNvPr id="882692" name="Rectangle 4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module and8(input  logic [7:0] a, 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     output logic       y);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assign y = &amp;a;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// &amp;a is much easier to write than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// assign y = a[7] &amp; a[6] &amp; a[5] &amp; a[4] &amp;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//            a[3] &amp; a[2] &amp; a[1] &amp; a[0];</a:t>
            </a:r>
          </a:p>
          <a:p>
            <a:pPr>
              <a:buFontTx/>
              <a:buNone/>
            </a:pPr>
            <a:r>
              <a:rPr lang="en-US" sz="1800" dirty="0" err="1">
                <a:latin typeface="Courier New" pitchFamily="49" charset="0"/>
              </a:rPr>
              <a:t>endmodule</a:t>
            </a:r>
            <a:endParaRPr lang="en-US" sz="1800" dirty="0">
              <a:latin typeface="Courier New" pitchFamily="49" charset="0"/>
            </a:endParaRPr>
          </a:p>
        </p:txBody>
      </p:sp>
      <p:pic>
        <p:nvPicPr>
          <p:cNvPr id="882693" name="Picture 5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657602"/>
            <a:ext cx="3581400" cy="188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09602" y="4267200"/>
            <a:ext cx="1714269" cy="369332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Ripping the bus!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362200" y="4495800"/>
            <a:ext cx="1219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419600" y="5410202"/>
            <a:ext cx="4572000" cy="1200329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 with the last example, you can sometimes, you can also let the language work for you when repeating elements – we call this Register Transfer Language or RTL constructs.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BE38D0-1C8A-480D-E3DC-15F893352281}"/>
              </a:ext>
            </a:extLst>
          </p:cNvPr>
          <p:cNvSpPr txBox="1"/>
          <p:nvPr/>
        </p:nvSpPr>
        <p:spPr>
          <a:xfrm>
            <a:off x="1969303" y="5613720"/>
            <a:ext cx="7857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[Harris/Harris]</a:t>
            </a:r>
          </a:p>
        </p:txBody>
      </p:sp>
    </p:spTree>
    <p:extLst>
      <p:ext uri="{BB962C8B-B14F-4D97-AF65-F5344CB8AC3E}">
        <p14:creationId xmlns:p14="http://schemas.microsoft.com/office/powerpoint/2010/main" val="41101934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71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Assignment</a:t>
            </a:r>
          </a:p>
        </p:txBody>
      </p:sp>
      <p:sp>
        <p:nvSpPr>
          <p:cNvPr id="883716" name="Rectangle 4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lstStyle/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module mux2(input  </a:t>
            </a:r>
            <a:r>
              <a:rPr lang="en-US" sz="1800" dirty="0">
                <a:latin typeface="Courier New" pitchFamily="49" charset="0"/>
                <a:cs typeface="Arial" charset="0"/>
              </a:rPr>
              <a:t>logic </a:t>
            </a:r>
            <a:r>
              <a:rPr lang="en-US" sz="1800" dirty="0">
                <a:latin typeface="Courier New" pitchFamily="49" charset="0"/>
              </a:rPr>
              <a:t>[3:0] d0, d1, 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     input  </a:t>
            </a:r>
            <a:r>
              <a:rPr lang="en-US" sz="1800" dirty="0">
                <a:latin typeface="Courier New" pitchFamily="49" charset="0"/>
                <a:cs typeface="Arial" charset="0"/>
              </a:rPr>
              <a:t>logic</a:t>
            </a:r>
            <a:r>
              <a:rPr lang="en-US" sz="1800" dirty="0">
                <a:latin typeface="Courier New" pitchFamily="49" charset="0"/>
              </a:rPr>
              <a:t>       s,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     output </a:t>
            </a:r>
            <a:r>
              <a:rPr lang="en-US" sz="1800" dirty="0">
                <a:latin typeface="Courier New" pitchFamily="49" charset="0"/>
                <a:cs typeface="Arial" charset="0"/>
              </a:rPr>
              <a:t>logic </a:t>
            </a:r>
            <a:r>
              <a:rPr lang="en-US" sz="1800" dirty="0">
                <a:latin typeface="Courier New" pitchFamily="49" charset="0"/>
              </a:rPr>
              <a:t>[3:0] y);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assign y = s ? d1 : d0; </a:t>
            </a:r>
          </a:p>
          <a:p>
            <a:pPr>
              <a:buFontTx/>
              <a:buNone/>
            </a:pPr>
            <a:r>
              <a:rPr lang="en-US" sz="1800" dirty="0" err="1">
                <a:latin typeface="Courier New" pitchFamily="49" charset="0"/>
              </a:rPr>
              <a:t>endmodule</a:t>
            </a:r>
            <a:endParaRPr lang="en-US" sz="1800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400" dirty="0">
                <a:solidFill>
                  <a:schemeClr val="accent1"/>
                </a:solidFill>
                <a:latin typeface="Courier New" pitchFamily="49" charset="0"/>
              </a:rPr>
              <a:t>? :</a:t>
            </a:r>
            <a:r>
              <a:rPr lang="en-US" sz="2400" dirty="0">
                <a:solidFill>
                  <a:schemeClr val="accent1"/>
                </a:solidFill>
                <a:latin typeface="Arial" charset="0"/>
              </a:rPr>
              <a:t>      </a:t>
            </a:r>
            <a:r>
              <a:rPr lang="en-US" sz="2400" dirty="0">
                <a:latin typeface="Arial" charset="0"/>
              </a:rPr>
              <a:t>is also called a </a:t>
            </a:r>
            <a:r>
              <a:rPr lang="en-US" sz="2400" i="1" dirty="0">
                <a:latin typeface="Arial" charset="0"/>
              </a:rPr>
              <a:t>ternary operator</a:t>
            </a:r>
            <a:r>
              <a:rPr lang="en-US" sz="2400" dirty="0">
                <a:latin typeface="Arial" charset="0"/>
              </a:rPr>
              <a:t> because it   </a:t>
            </a:r>
          </a:p>
          <a:p>
            <a:pPr>
              <a:buFontTx/>
              <a:buNone/>
            </a:pPr>
            <a:r>
              <a:rPr lang="en-US" sz="2400" dirty="0">
                <a:latin typeface="Arial" charset="0"/>
              </a:rPr>
              <a:t>            operates on 3 inputs: </a:t>
            </a:r>
            <a:r>
              <a:rPr lang="en-US" sz="2400" dirty="0">
                <a:latin typeface="Courier New" pitchFamily="49" charset="0"/>
              </a:rPr>
              <a:t>s</a:t>
            </a:r>
            <a:r>
              <a:rPr lang="en-US" sz="2400" dirty="0">
                <a:latin typeface="Arial" charset="0"/>
              </a:rPr>
              <a:t>, </a:t>
            </a:r>
            <a:r>
              <a:rPr lang="en-US" sz="2400" dirty="0">
                <a:latin typeface="Courier New" pitchFamily="49" charset="0"/>
              </a:rPr>
              <a:t>d1</a:t>
            </a:r>
            <a:r>
              <a:rPr lang="en-US" sz="2400" dirty="0">
                <a:latin typeface="Arial" charset="0"/>
              </a:rPr>
              <a:t>, and </a:t>
            </a:r>
            <a:r>
              <a:rPr lang="en-US" sz="2400" dirty="0">
                <a:latin typeface="Courier New" pitchFamily="49" charset="0"/>
              </a:rPr>
              <a:t>d0</a:t>
            </a:r>
            <a:r>
              <a:rPr lang="en-US" sz="2400" dirty="0">
                <a:latin typeface="Arial" charset="0"/>
              </a:rPr>
              <a:t>.</a:t>
            </a: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</p:txBody>
      </p:sp>
      <p:pic>
        <p:nvPicPr>
          <p:cNvPr id="883717" name="Picture 5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503" y="3124200"/>
            <a:ext cx="39872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629402" y="2438400"/>
            <a:ext cx="21957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Notice RTL construct!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5334000" y="2438402"/>
            <a:ext cx="1295400" cy="18256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696BE25-F253-A72B-2EBF-3CD897D54987}"/>
              </a:ext>
            </a:extLst>
          </p:cNvPr>
          <p:cNvSpPr txBox="1"/>
          <p:nvPr/>
        </p:nvSpPr>
        <p:spPr>
          <a:xfrm>
            <a:off x="5195907" y="4570642"/>
            <a:ext cx="7857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[Harris/Harris]</a:t>
            </a:r>
          </a:p>
        </p:txBody>
      </p:sp>
    </p:spTree>
    <p:extLst>
      <p:ext uri="{BB962C8B-B14F-4D97-AF65-F5344CB8AC3E}">
        <p14:creationId xmlns:p14="http://schemas.microsoft.com/office/powerpoint/2010/main" val="98092645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73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Variables</a:t>
            </a:r>
          </a:p>
        </p:txBody>
      </p:sp>
      <p:sp>
        <p:nvSpPr>
          <p:cNvPr id="884740" name="Rectangle 4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module </a:t>
            </a:r>
            <a:r>
              <a:rPr lang="en-US" sz="1800" dirty="0" err="1">
                <a:latin typeface="Courier New" pitchFamily="49" charset="0"/>
              </a:rPr>
              <a:t>fulladder</a:t>
            </a:r>
            <a:r>
              <a:rPr lang="en-US" sz="1800" dirty="0">
                <a:latin typeface="Courier New" pitchFamily="49" charset="0"/>
              </a:rPr>
              <a:t>(input  logic a, b, </a:t>
            </a:r>
            <a:r>
              <a:rPr lang="en-US" sz="1800" dirty="0" err="1">
                <a:latin typeface="Courier New" pitchFamily="49" charset="0"/>
              </a:rPr>
              <a:t>cin</a:t>
            </a:r>
            <a:r>
              <a:rPr lang="en-US" sz="1800" dirty="0">
                <a:latin typeface="Courier New" pitchFamily="49" charset="0"/>
              </a:rPr>
              <a:t>, 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          output logic s, </a:t>
            </a:r>
            <a:r>
              <a:rPr lang="en-US" sz="1800" dirty="0" err="1">
                <a:latin typeface="Courier New" pitchFamily="49" charset="0"/>
              </a:rPr>
              <a:t>cout</a:t>
            </a:r>
            <a:r>
              <a:rPr lang="en-US" sz="1800" dirty="0">
                <a:latin typeface="Courier New" pitchFamily="49" charset="0"/>
              </a:rPr>
              <a:t>);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logic p, g;   // internal nodes</a:t>
            </a: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assign p = a ^ b;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assign g = a &amp; b;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assign s = p ^ </a:t>
            </a:r>
            <a:r>
              <a:rPr lang="en-US" sz="1800" dirty="0" err="1">
                <a:latin typeface="Courier New" pitchFamily="49" charset="0"/>
              </a:rPr>
              <a:t>cin</a:t>
            </a:r>
            <a:r>
              <a:rPr lang="en-US" sz="1800" dirty="0">
                <a:latin typeface="Courier New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assign </a:t>
            </a:r>
            <a:r>
              <a:rPr lang="en-US" sz="1800" dirty="0" err="1">
                <a:latin typeface="Courier New" pitchFamily="49" charset="0"/>
              </a:rPr>
              <a:t>cout</a:t>
            </a:r>
            <a:r>
              <a:rPr lang="en-US" sz="1800" dirty="0">
                <a:latin typeface="Courier New" pitchFamily="49" charset="0"/>
              </a:rPr>
              <a:t> = g | (p &amp; </a:t>
            </a:r>
            <a:r>
              <a:rPr lang="en-US" sz="1800" dirty="0" err="1">
                <a:latin typeface="Courier New" pitchFamily="49" charset="0"/>
              </a:rPr>
              <a:t>cin</a:t>
            </a:r>
            <a:r>
              <a:rPr lang="en-US" sz="1800" dirty="0">
                <a:latin typeface="Courier New" pitchFamily="49" charset="0"/>
              </a:rPr>
              <a:t>);</a:t>
            </a:r>
          </a:p>
          <a:p>
            <a:pPr>
              <a:buFontTx/>
              <a:buNone/>
            </a:pPr>
            <a:r>
              <a:rPr lang="en-US" sz="1800" dirty="0" err="1">
                <a:latin typeface="Courier New" pitchFamily="49" charset="0"/>
              </a:rPr>
              <a:t>endmodule</a:t>
            </a:r>
            <a:endParaRPr lang="en-US" sz="1800" dirty="0">
              <a:latin typeface="Courier New" pitchFamily="49" charset="0"/>
            </a:endParaRPr>
          </a:p>
        </p:txBody>
      </p:sp>
      <p:sp>
        <p:nvSpPr>
          <p:cNvPr id="88474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" y="24823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884742" name="Object 6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390046012"/>
              </p:ext>
            </p:extLst>
          </p:nvPr>
        </p:nvGraphicFramePr>
        <p:xfrm>
          <a:off x="3276600" y="4629707"/>
          <a:ext cx="4613878" cy="19536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3604320" imgH="1526040" progId="Visio.Drawing.6">
                  <p:embed/>
                </p:oleObj>
              </mc:Choice>
              <mc:Fallback>
                <p:oleObj name="VISIO" r:id="rId7" imgW="3604320" imgH="15260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4629707"/>
                        <a:ext cx="4613878" cy="195365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793044" y="2825200"/>
            <a:ext cx="3886200" cy="9233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Popular text editors (e.g., MS Studio Code) have formatting engines, color coding, and other nice options built in.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38EAB-478D-3A58-D213-C86C51F96F11}"/>
              </a:ext>
            </a:extLst>
          </p:cNvPr>
          <p:cNvSpPr txBox="1"/>
          <p:nvPr/>
        </p:nvSpPr>
        <p:spPr>
          <a:xfrm>
            <a:off x="6736144" y="6480802"/>
            <a:ext cx="7857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[Harris/Harris]</a:t>
            </a:r>
          </a:p>
        </p:txBody>
      </p:sp>
    </p:spTree>
    <p:extLst>
      <p:ext uri="{BB962C8B-B14F-4D97-AF65-F5344CB8AC3E}">
        <p14:creationId xmlns:p14="http://schemas.microsoft.com/office/powerpoint/2010/main" val="3519425348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76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563683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ICYMI: Internal Variables</a:t>
            </a:r>
          </a:p>
        </p:txBody>
      </p:sp>
      <p:graphicFrame>
        <p:nvGraphicFramePr>
          <p:cNvPr id="885813" name="Group 53"/>
          <p:cNvGraphicFramePr>
            <a:graphicFrameLocks noGrp="1"/>
          </p:cNvGraphicFramePr>
          <p:nvPr>
            <p:ph idx="1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49558994"/>
              </p:ext>
            </p:extLst>
          </p:nvPr>
        </p:nvGraphicFramePr>
        <p:xfrm>
          <a:off x="2098876" y="2205703"/>
          <a:ext cx="6019800" cy="4358640"/>
        </p:xfrm>
        <a:graphic>
          <a:graphicData uri="http://schemas.openxmlformats.org/drawingml/2006/table">
            <a:tbl>
              <a:tblPr/>
              <a:tblGrid>
                <a:gridCol w="25454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4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22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~</a:t>
                      </a:r>
                    </a:p>
                  </a:txBody>
                  <a:tcPr marL="154305" marR="1543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NOT</a:t>
                      </a:r>
                    </a:p>
                  </a:txBody>
                  <a:tcPr marL="154305" marR="1543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*, /, %</a:t>
                      </a:r>
                    </a:p>
                  </a:txBody>
                  <a:tcPr marL="154305" marR="1543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mult, div, mod</a:t>
                      </a:r>
                    </a:p>
                  </a:txBody>
                  <a:tcPr marL="154305" marR="1543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2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+, -</a:t>
                      </a:r>
                    </a:p>
                  </a:txBody>
                  <a:tcPr marL="154305" marR="1543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add,sub</a:t>
                      </a:r>
                    </a:p>
                  </a:txBody>
                  <a:tcPr marL="154305" marR="1543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8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&lt;&lt;, &gt;&gt;</a:t>
                      </a:r>
                    </a:p>
                  </a:txBody>
                  <a:tcPr marL="154305" marR="1543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shift</a:t>
                      </a:r>
                    </a:p>
                  </a:txBody>
                  <a:tcPr marL="154305" marR="1543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2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&lt;&lt;&lt;, &gt;&gt;&gt;</a:t>
                      </a:r>
                    </a:p>
                  </a:txBody>
                  <a:tcPr marL="154305" marR="1543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arithmetic shift</a:t>
                      </a:r>
                    </a:p>
                  </a:txBody>
                  <a:tcPr marL="154305" marR="1543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4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&lt;, &lt;=, &gt;, &gt;=</a:t>
                      </a:r>
                    </a:p>
                  </a:txBody>
                  <a:tcPr marL="154305" marR="1543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comparison</a:t>
                      </a:r>
                    </a:p>
                  </a:txBody>
                  <a:tcPr marL="154305" marR="1543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2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==, !=</a:t>
                      </a:r>
                    </a:p>
                  </a:txBody>
                  <a:tcPr marL="154305" marR="1543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equal, not equal</a:t>
                      </a:r>
                    </a:p>
                  </a:txBody>
                  <a:tcPr marL="154305" marR="1543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08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&amp;, ~&amp;</a:t>
                      </a:r>
                    </a:p>
                  </a:txBody>
                  <a:tcPr marL="154305" marR="1543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AND, NAND</a:t>
                      </a:r>
                    </a:p>
                  </a:txBody>
                  <a:tcPr marL="154305" marR="1543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2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^, ~^</a:t>
                      </a:r>
                    </a:p>
                  </a:txBody>
                  <a:tcPr marL="154305" marR="1543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XOR, XNOR</a:t>
                      </a:r>
                    </a:p>
                  </a:txBody>
                  <a:tcPr marL="154305" marR="1543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4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|, ~|</a:t>
                      </a:r>
                    </a:p>
                  </a:txBody>
                  <a:tcPr marL="154305" marR="1543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OR, NOR</a:t>
                      </a:r>
                    </a:p>
                  </a:txBody>
                  <a:tcPr marL="154305" marR="1543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22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?:</a:t>
                      </a:r>
                    </a:p>
                  </a:txBody>
                  <a:tcPr marL="154305" marR="1543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ternary operator</a:t>
                      </a:r>
                    </a:p>
                  </a:txBody>
                  <a:tcPr marL="154305" marR="1543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8576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" y="297921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85804" name="Rectangle 4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38200" y="1563685"/>
            <a:ext cx="8153400" cy="49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en-US" sz="26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Order of operations : 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important part of grammars</a:t>
            </a:r>
          </a:p>
        </p:txBody>
      </p:sp>
      <p:sp>
        <p:nvSpPr>
          <p:cNvPr id="885811" name="Text Box 5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12976" y="2218819"/>
            <a:ext cx="10287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chemeClr val="accent1"/>
                </a:solidFill>
              </a:rPr>
              <a:t>Highest</a:t>
            </a:r>
          </a:p>
        </p:txBody>
      </p:sp>
      <p:sp>
        <p:nvSpPr>
          <p:cNvPr id="885812" name="Text Box 52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92552" y="6195011"/>
            <a:ext cx="914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chemeClr val="accent1"/>
                </a:solidFill>
              </a:rPr>
              <a:t>Lowest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990600" y="2743200"/>
            <a:ext cx="0" cy="3352800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D3339E7-AF84-E728-2217-5E860691332C}"/>
              </a:ext>
            </a:extLst>
          </p:cNvPr>
          <p:cNvSpPr txBox="1"/>
          <p:nvPr/>
        </p:nvSpPr>
        <p:spPr>
          <a:xfrm>
            <a:off x="7302205" y="6620309"/>
            <a:ext cx="7857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[Harris/Harris]</a:t>
            </a:r>
          </a:p>
        </p:txBody>
      </p:sp>
    </p:spTree>
    <p:extLst>
      <p:ext uri="{BB962C8B-B14F-4D97-AF65-F5344CB8AC3E}">
        <p14:creationId xmlns:p14="http://schemas.microsoft.com/office/powerpoint/2010/main" val="4063216548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78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752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Variables</a:t>
            </a:r>
          </a:p>
        </p:txBody>
      </p:sp>
      <p:graphicFrame>
        <p:nvGraphicFramePr>
          <p:cNvPr id="886868" name="Group 84"/>
          <p:cNvGraphicFramePr>
            <a:graphicFrameLocks noGrp="1"/>
          </p:cNvGraphicFramePr>
          <p:nvPr>
            <p:ph idx="1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86623090"/>
              </p:ext>
            </p:extLst>
          </p:nvPr>
        </p:nvGraphicFramePr>
        <p:xfrm>
          <a:off x="457202" y="3077529"/>
          <a:ext cx="8229601" cy="3628073"/>
        </p:xfrm>
        <a:graphic>
          <a:graphicData uri="http://schemas.openxmlformats.org/drawingml/2006/table">
            <a:tbl>
              <a:tblPr/>
              <a:tblGrid>
                <a:gridCol w="1838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7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34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58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509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62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Number</a:t>
                      </a:r>
                    </a:p>
                  </a:txBody>
                  <a:tcPr marL="105059" marR="10505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# Bits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Base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Decimal Equivalent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Stored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Courier New" pitchFamily="49" charset="0"/>
                        </a:rPr>
                        <a:t>'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b101</a:t>
                      </a:r>
                    </a:p>
                  </a:txBody>
                  <a:tcPr marL="105059" marR="10505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binary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5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101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Courier New" pitchFamily="49" charset="0"/>
                        </a:rPr>
                        <a:t>'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b11</a:t>
                      </a:r>
                    </a:p>
                  </a:txBody>
                  <a:tcPr marL="105059" marR="10505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unsized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binary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00…0011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8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Courier New" pitchFamily="49" charset="0"/>
                        </a:rPr>
                        <a:t>'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b11</a:t>
                      </a:r>
                    </a:p>
                  </a:txBody>
                  <a:tcPr marL="105059" marR="10505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8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binary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00000011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9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8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Courier New" pitchFamily="49" charset="0"/>
                        </a:rPr>
                        <a:t>'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b1010_1011</a:t>
                      </a:r>
                    </a:p>
                  </a:txBody>
                  <a:tcPr marL="105059" marR="10505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8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binary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171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10101011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8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Courier New" pitchFamily="49" charset="0"/>
                        </a:rPr>
                        <a:t>'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d6</a:t>
                      </a:r>
                    </a:p>
                  </a:txBody>
                  <a:tcPr marL="105059" marR="10505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decimal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6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110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6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Courier New" pitchFamily="49" charset="0"/>
                        </a:rPr>
                        <a:t>'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o42</a:t>
                      </a:r>
                    </a:p>
                  </a:txBody>
                  <a:tcPr marL="105059" marR="10505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6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octal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34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100010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8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Courier New" pitchFamily="49" charset="0"/>
                        </a:rPr>
                        <a:t>'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hAB</a:t>
                      </a:r>
                    </a:p>
                  </a:txBody>
                  <a:tcPr marL="105059" marR="10505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8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hexadecimal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171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10101011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42</a:t>
                      </a:r>
                    </a:p>
                  </a:txBody>
                  <a:tcPr marL="105059" marR="10505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unsized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decimal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42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00…0101010</a:t>
                      </a:r>
                    </a:p>
                  </a:txBody>
                  <a:tcPr marL="105059" marR="1050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8678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" y="395966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86860" name="Rectangle 7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70053" y="1623221"/>
            <a:ext cx="7772400" cy="1248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6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Format: </a:t>
            </a:r>
            <a:r>
              <a:rPr lang="en-US" sz="2600" b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N</a:t>
            </a:r>
            <a:r>
              <a:rPr lang="en-US" sz="2600" b="1" dirty="0" err="1">
                <a:solidFill>
                  <a:schemeClr val="accent1"/>
                </a:solidFill>
                <a:latin typeface="Times New Roman" pitchFamily="18" charset="0"/>
                <a:cs typeface="Courier New" pitchFamily="49" charset="0"/>
              </a:rPr>
              <a:t>'Bvalue</a:t>
            </a:r>
            <a:endParaRPr lang="en-US" sz="2600" b="1" dirty="0">
              <a:solidFill>
                <a:schemeClr val="accent1"/>
              </a:solidFill>
              <a:latin typeface="Times New Roman" pitchFamily="18" charset="0"/>
              <a:cs typeface="Courier New" pitchFamily="49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000" dirty="0">
                <a:latin typeface="Times New Roman" pitchFamily="18" charset="0"/>
                <a:cs typeface="Courier New" pitchFamily="49" charset="0"/>
              </a:rPr>
              <a:t>		</a:t>
            </a:r>
            <a:r>
              <a:rPr lang="en-US" sz="2000" b="1" dirty="0">
                <a:solidFill>
                  <a:schemeClr val="accent1"/>
                </a:solidFill>
                <a:latin typeface="Times New Roman" pitchFamily="18" charset="0"/>
                <a:cs typeface="Courier New" pitchFamily="49" charset="0"/>
              </a:rPr>
              <a:t>N</a:t>
            </a:r>
            <a:r>
              <a:rPr lang="en-US" sz="2000" dirty="0">
                <a:latin typeface="Times New Roman" pitchFamily="18" charset="0"/>
                <a:cs typeface="Courier New" pitchFamily="49" charset="0"/>
              </a:rPr>
              <a:t> = number of bits, </a:t>
            </a:r>
            <a:r>
              <a:rPr lang="en-US" sz="2000" b="1" dirty="0">
                <a:solidFill>
                  <a:schemeClr val="accent1"/>
                </a:solidFill>
                <a:latin typeface="Times New Roman" pitchFamily="18" charset="0"/>
                <a:cs typeface="Courier New" pitchFamily="49" charset="0"/>
              </a:rPr>
              <a:t>B</a:t>
            </a:r>
            <a:r>
              <a:rPr lang="en-US" sz="2000" dirty="0">
                <a:latin typeface="Times New Roman" pitchFamily="18" charset="0"/>
                <a:cs typeface="Courier New" pitchFamily="49" charset="0"/>
              </a:rPr>
              <a:t> = base</a:t>
            </a:r>
          </a:p>
          <a:p>
            <a:pPr marL="342900" indent="-342900">
              <a:spcBef>
                <a:spcPct val="20000"/>
              </a:spcBef>
            </a:pPr>
            <a:r>
              <a:rPr lang="en-US" sz="2000" dirty="0">
                <a:latin typeface="Times New Roman" pitchFamily="18" charset="0"/>
                <a:cs typeface="Courier New" pitchFamily="49" charset="0"/>
              </a:rPr>
              <a:t>		</a:t>
            </a:r>
            <a:r>
              <a:rPr lang="en-US" sz="20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N</a:t>
            </a:r>
            <a:r>
              <a:rPr lang="en-US" sz="2000" b="1" dirty="0">
                <a:solidFill>
                  <a:schemeClr val="accent1"/>
                </a:solidFill>
                <a:latin typeface="Times New Roman" pitchFamily="18" charset="0"/>
                <a:cs typeface="Courier New" pitchFamily="49" charset="0"/>
              </a:rPr>
              <a:t>'B</a:t>
            </a:r>
            <a:r>
              <a:rPr lang="en-US" sz="2000" dirty="0">
                <a:latin typeface="Times New Roman" pitchFamily="18" charset="0"/>
                <a:cs typeface="Courier New" pitchFamily="49" charset="0"/>
              </a:rPr>
              <a:t> is optional but recommended (default is decimal)</a:t>
            </a:r>
          </a:p>
        </p:txBody>
      </p:sp>
      <p:pic>
        <p:nvPicPr>
          <p:cNvPr id="2" name="Picture 1" descr="The-Fonz-arthur-fonzarelli-30631370-621-362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777" y="281607"/>
            <a:ext cx="1583025" cy="9227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699B1A-5757-4E52-88B8-BACD960A5052}"/>
              </a:ext>
            </a:extLst>
          </p:cNvPr>
          <p:cNvSpPr txBox="1"/>
          <p:nvPr/>
        </p:nvSpPr>
        <p:spPr>
          <a:xfrm>
            <a:off x="7861460" y="2711445"/>
            <a:ext cx="7857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[Harris/Harris]</a:t>
            </a:r>
          </a:p>
        </p:txBody>
      </p:sp>
    </p:spTree>
    <p:extLst>
      <p:ext uri="{BB962C8B-B14F-4D97-AF65-F5344CB8AC3E}">
        <p14:creationId xmlns:p14="http://schemas.microsoft.com/office/powerpoint/2010/main" val="187821752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These lectures will be split into 2 (maybe three), where we will cover the following: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Basics of </a:t>
            </a:r>
            <a:r>
              <a:rPr lang="en-US" dirty="0" err="1"/>
              <a:t>SystemVerilog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what to do and what not to do!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Basics of Testing using </a:t>
            </a:r>
            <a:r>
              <a:rPr lang="en-US" dirty="0" err="1"/>
              <a:t>Testbenches</a:t>
            </a:r>
            <a:r>
              <a:rPr lang="en-US" dirty="0"/>
              <a:t> and good verification schemes.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Tutorial on sample simulation with Mentor Graphics </a:t>
            </a:r>
            <a:r>
              <a:rPr lang="en-US" dirty="0" err="1"/>
              <a:t>ModelSim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96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81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88781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25033" y="1905000"/>
            <a:ext cx="80772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assign y = {a[2:1], {3{b[0]}}, a[0], 6</a:t>
            </a:r>
            <a:r>
              <a:rPr lang="en-US" b="1" dirty="0">
                <a:latin typeface="Times New Roman" pitchFamily="18" charset="0"/>
                <a:cs typeface="Courier New" pitchFamily="49" charset="0"/>
              </a:rPr>
              <a:t>'</a:t>
            </a:r>
            <a:r>
              <a:rPr lang="en-US" dirty="0">
                <a:latin typeface="Courier New" pitchFamily="49" charset="0"/>
                <a:cs typeface="Arial" charset="0"/>
              </a:rPr>
              <a:t>b100_010};</a:t>
            </a:r>
          </a:p>
          <a:p>
            <a:pPr marL="342900" indent="-342900">
              <a:spcBef>
                <a:spcPct val="20000"/>
              </a:spcBef>
            </a:pPr>
            <a:endParaRPr lang="en-US" dirty="0">
              <a:latin typeface="Courier New" pitchFamily="49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b="1" dirty="0">
                <a:latin typeface="Courier New" pitchFamily="49" charset="0"/>
                <a:cs typeface="Arial" charset="0"/>
              </a:rPr>
              <a:t>// if y is a 12-bit signal, the above statement produces: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y = a[2] a[1] b[0] b[0] b[0] a[0] 1 0 0 0 1 0</a:t>
            </a:r>
          </a:p>
          <a:p>
            <a:pPr marL="342900" indent="-342900">
              <a:spcBef>
                <a:spcPct val="20000"/>
              </a:spcBef>
            </a:pPr>
            <a:endParaRPr lang="en-US" dirty="0">
              <a:latin typeface="Courier New" pitchFamily="49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// underscores (_) are used for formatting only to make it easier to read. </a:t>
            </a:r>
            <a:r>
              <a:rPr lang="en-US" dirty="0" err="1">
                <a:latin typeface="Courier New" pitchFamily="49" charset="0"/>
                <a:cs typeface="Arial" charset="0"/>
              </a:rPr>
              <a:t>SystemVerilog</a:t>
            </a:r>
            <a:r>
              <a:rPr lang="en-US" dirty="0">
                <a:latin typeface="Courier New" pitchFamily="49" charset="0"/>
                <a:cs typeface="Arial" charset="0"/>
              </a:rPr>
              <a:t> ignores them.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Internal Variables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87620" y="5002768"/>
            <a:ext cx="43687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Most powerful part of Verilog in my opinion!</a:t>
            </a:r>
          </a:p>
        </p:txBody>
      </p:sp>
    </p:spTree>
    <p:extLst>
      <p:ext uri="{BB962C8B-B14F-4D97-AF65-F5344CB8AC3E}">
        <p14:creationId xmlns:p14="http://schemas.microsoft.com/office/powerpoint/2010/main" val="19041317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85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Z: Floating Output</a:t>
            </a:r>
          </a:p>
        </p:txBody>
      </p:sp>
      <p:graphicFrame>
        <p:nvGraphicFramePr>
          <p:cNvPr id="889863" name="Object 7"/>
          <p:cNvGraphicFramePr>
            <a:graphicFrameLocks noGrp="1" noChangeAspect="1"/>
          </p:cNvGraphicFramePr>
          <p:nvPr>
            <p:ph idx="1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41690347"/>
              </p:ext>
            </p:extLst>
          </p:nvPr>
        </p:nvGraphicFramePr>
        <p:xfrm>
          <a:off x="2089019" y="4197351"/>
          <a:ext cx="5014193" cy="1239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2332800" imgH="576360" progId="Visio.Drawing.6">
                  <p:embed/>
                </p:oleObj>
              </mc:Choice>
              <mc:Fallback>
                <p:oleObj name="VISIO" r:id="rId7" imgW="2332800" imgH="5763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9019" y="4197351"/>
                        <a:ext cx="5014193" cy="12390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986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7514" y="2343726"/>
            <a:ext cx="8077200" cy="185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module tristate(input  </a:t>
            </a:r>
            <a:r>
              <a:rPr lang="en-US" dirty="0">
                <a:latin typeface="Courier New" pitchFamily="49" charset="0"/>
              </a:rPr>
              <a:t>logic </a:t>
            </a:r>
            <a:r>
              <a:rPr lang="en-US" dirty="0">
                <a:latin typeface="Courier New" pitchFamily="49" charset="0"/>
                <a:cs typeface="Arial" charset="0"/>
              </a:rPr>
              <a:t>[3:0] a, 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                input  </a:t>
            </a:r>
            <a:r>
              <a:rPr lang="en-US" dirty="0">
                <a:latin typeface="Courier New" pitchFamily="49" charset="0"/>
              </a:rPr>
              <a:t>logic</a:t>
            </a:r>
            <a:r>
              <a:rPr lang="en-US" dirty="0">
                <a:latin typeface="Courier New" pitchFamily="49" charset="0"/>
                <a:cs typeface="Arial" charset="0"/>
              </a:rPr>
              <a:t>       en, 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                output </a:t>
            </a:r>
            <a:r>
              <a:rPr lang="en-US" dirty="0">
                <a:latin typeface="Courier New" pitchFamily="49" charset="0"/>
              </a:rPr>
              <a:t>logic </a:t>
            </a:r>
            <a:r>
              <a:rPr lang="en-US" dirty="0">
                <a:latin typeface="Courier New" pitchFamily="49" charset="0"/>
                <a:cs typeface="Arial" charset="0"/>
              </a:rPr>
              <a:t>[3:0] y);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   assign y = en ? a : 4'b</a:t>
            </a:r>
            <a:r>
              <a:rPr lang="en-US" dirty="0">
                <a:solidFill>
                  <a:srgbClr val="008000"/>
                </a:solidFill>
                <a:latin typeface="Courier New" pitchFamily="49" charset="0"/>
                <a:cs typeface="Arial" charset="0"/>
              </a:rPr>
              <a:t>z</a:t>
            </a:r>
            <a:r>
              <a:rPr lang="en-US" dirty="0">
                <a:latin typeface="Courier New" pitchFamily="49" charset="0"/>
                <a:cs typeface="Arial" charset="0"/>
              </a:rPr>
              <a:t>;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 err="1">
                <a:latin typeface="Courier New" pitchFamily="49" charset="0"/>
                <a:cs typeface="Arial" charset="0"/>
              </a:rPr>
              <a:t>endmodule</a:t>
            </a:r>
            <a:endParaRPr lang="en-US" dirty="0">
              <a:latin typeface="Courier New" pitchFamily="49" charset="0"/>
              <a:cs typeface="Arial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57514" y="1758952"/>
            <a:ext cx="42672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b="1" dirty="0" err="1">
                <a:solidFill>
                  <a:schemeClr val="accent1"/>
                </a:solidFill>
              </a:rPr>
              <a:t>SystemVerilog</a:t>
            </a:r>
            <a:r>
              <a:rPr lang="en-US" sz="3200" b="1" dirty="0">
                <a:solidFill>
                  <a:schemeClr val="accent1"/>
                </a:solidFill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C33353-3D28-B575-BB26-A40516452907}"/>
              </a:ext>
            </a:extLst>
          </p:cNvPr>
          <p:cNvSpPr txBox="1"/>
          <p:nvPr/>
        </p:nvSpPr>
        <p:spPr>
          <a:xfrm>
            <a:off x="6007903" y="5610117"/>
            <a:ext cx="7857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[Harris/Harris]</a:t>
            </a:r>
          </a:p>
        </p:txBody>
      </p:sp>
    </p:spTree>
    <p:extLst>
      <p:ext uri="{BB962C8B-B14F-4D97-AF65-F5344CB8AC3E}">
        <p14:creationId xmlns:p14="http://schemas.microsoft.com/office/powerpoint/2010/main" val="3017923608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Delays</a:t>
            </a:r>
          </a:p>
        </p:txBody>
      </p:sp>
      <p:sp>
        <p:nvSpPr>
          <p:cNvPr id="890884" name="Rectangle 4"/>
          <p:cNvSpPr>
            <a:spLocks noGrp="1" noChangeArrowheads="1"/>
          </p:cNvSpPr>
          <p:nvPr>
            <p:ph idx="1"/>
            <p:custDataLst>
              <p:tags r:id="rId1"/>
            </p:custDataLst>
          </p:nvPr>
        </p:nvSpPr>
        <p:spPr>
          <a:xfrm>
            <a:off x="457200" y="1600201"/>
            <a:ext cx="5562600" cy="2743200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module example(input  logic a, b, c,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               output logic y);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  logic </a:t>
            </a:r>
            <a:r>
              <a:rPr lang="en-US" sz="1600" dirty="0" err="1">
                <a:latin typeface="Courier New" pitchFamily="49" charset="0"/>
              </a:rPr>
              <a:t>ab</a:t>
            </a:r>
            <a:r>
              <a:rPr lang="en-US" sz="1600" dirty="0">
                <a:latin typeface="Courier New" pitchFamily="49" charset="0"/>
              </a:rPr>
              <a:t>, bb, </a:t>
            </a:r>
            <a:r>
              <a:rPr lang="en-US" sz="1600" dirty="0" err="1">
                <a:latin typeface="Courier New" pitchFamily="49" charset="0"/>
              </a:rPr>
              <a:t>cb</a:t>
            </a:r>
            <a:r>
              <a:rPr lang="en-US" sz="1600" dirty="0">
                <a:latin typeface="Courier New" pitchFamily="49" charset="0"/>
              </a:rPr>
              <a:t>, n1, n2, n3;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  assign #1 {</a:t>
            </a:r>
            <a:r>
              <a:rPr lang="en-US" sz="1600" dirty="0" err="1">
                <a:latin typeface="Courier New" pitchFamily="49" charset="0"/>
              </a:rPr>
              <a:t>ab</a:t>
            </a:r>
            <a:r>
              <a:rPr lang="en-US" sz="1600" dirty="0">
                <a:latin typeface="Courier New" pitchFamily="49" charset="0"/>
              </a:rPr>
              <a:t>, bb, </a:t>
            </a:r>
            <a:r>
              <a:rPr lang="en-US" sz="1600" dirty="0" err="1">
                <a:latin typeface="Courier New" pitchFamily="49" charset="0"/>
              </a:rPr>
              <a:t>cb</a:t>
            </a:r>
            <a:r>
              <a:rPr lang="en-US" sz="1600" dirty="0">
                <a:latin typeface="Courier New" pitchFamily="49" charset="0"/>
              </a:rPr>
              <a:t>} = ~{a, b, c};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  assign #2 n1 = </a:t>
            </a:r>
            <a:r>
              <a:rPr lang="en-US" sz="1600" dirty="0" err="1">
                <a:latin typeface="Courier New" pitchFamily="49" charset="0"/>
              </a:rPr>
              <a:t>ab</a:t>
            </a:r>
            <a:r>
              <a:rPr lang="en-US" sz="1600" dirty="0">
                <a:latin typeface="Courier New" pitchFamily="49" charset="0"/>
              </a:rPr>
              <a:t> &amp; bb &amp; </a:t>
            </a:r>
            <a:r>
              <a:rPr lang="en-US" sz="1600" dirty="0" err="1">
                <a:latin typeface="Courier New" pitchFamily="49" charset="0"/>
              </a:rPr>
              <a:t>cb</a:t>
            </a:r>
            <a:r>
              <a:rPr lang="en-US" sz="1600" dirty="0">
                <a:latin typeface="Courier New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  assign #2 n2 = a &amp; bb &amp; </a:t>
            </a:r>
            <a:r>
              <a:rPr lang="en-US" sz="1600" dirty="0" err="1">
                <a:latin typeface="Courier New" pitchFamily="49" charset="0"/>
              </a:rPr>
              <a:t>cb</a:t>
            </a:r>
            <a:r>
              <a:rPr lang="en-US" sz="1600" dirty="0">
                <a:latin typeface="Courier New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  assign #2 n3 = a &amp; bb &amp; c;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  assign #4 y = n1 | n2 | n3;</a:t>
            </a:r>
          </a:p>
          <a:p>
            <a:pPr>
              <a:buFontTx/>
              <a:buNone/>
            </a:pPr>
            <a:r>
              <a:rPr lang="en-US" sz="1600" dirty="0" err="1">
                <a:latin typeface="Courier New" pitchFamily="49" charset="0"/>
              </a:rPr>
              <a:t>endmodule</a:t>
            </a:r>
            <a:r>
              <a:rPr lang="en-US" sz="1600" dirty="0">
                <a:latin typeface="Courier New" pitchFamily="49" charset="0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1" y="5282010"/>
            <a:ext cx="7619998" cy="523220"/>
          </a:xfrm>
          <a:prstGeom prst="rect">
            <a:avLst/>
          </a:prstGeom>
          <a:solidFill>
            <a:srgbClr val="FF66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Delays are indicated from its </a:t>
            </a:r>
            <a:r>
              <a:rPr lang="en-US" sz="2800" u="sng" dirty="0"/>
              <a:t>previous</a:t>
            </a:r>
            <a:r>
              <a:rPr lang="en-US" sz="2800" dirty="0"/>
              <a:t> declaration!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10199" y="3234253"/>
            <a:ext cx="2971800" cy="6463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When does the last statement actually execute?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8604" y="3557417"/>
            <a:ext cx="495299" cy="305764"/>
            <a:chOff x="228602" y="3557417"/>
            <a:chExt cx="495299" cy="305764"/>
          </a:xfrm>
        </p:grpSpPr>
        <p:cxnSp>
          <p:nvCxnSpPr>
            <p:cNvPr id="6" name="Elbow Connector 5"/>
            <p:cNvCxnSpPr/>
            <p:nvPr/>
          </p:nvCxnSpPr>
          <p:spPr>
            <a:xfrm flipV="1">
              <a:off x="228602" y="3557417"/>
              <a:ext cx="495299" cy="305764"/>
            </a:xfrm>
            <a:prstGeom prst="bentConnector3">
              <a:avLst>
                <a:gd name="adj1" fmla="val -1412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28602" y="3863181"/>
              <a:ext cx="38099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3556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90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Delays</a:t>
            </a:r>
          </a:p>
        </p:txBody>
      </p:sp>
      <p:sp>
        <p:nvSpPr>
          <p:cNvPr id="891908" name="Rectangle 4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module example(input  logic a, b, c,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               output logic y);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  logic </a:t>
            </a:r>
            <a:r>
              <a:rPr lang="en-US" sz="1600" dirty="0" err="1">
                <a:latin typeface="Courier New" pitchFamily="49" charset="0"/>
              </a:rPr>
              <a:t>ab</a:t>
            </a:r>
            <a:r>
              <a:rPr lang="en-US" sz="1600" dirty="0">
                <a:latin typeface="Courier New" pitchFamily="49" charset="0"/>
              </a:rPr>
              <a:t>, bb, </a:t>
            </a:r>
            <a:r>
              <a:rPr lang="en-US" sz="1600" dirty="0" err="1">
                <a:latin typeface="Courier New" pitchFamily="49" charset="0"/>
              </a:rPr>
              <a:t>cb</a:t>
            </a:r>
            <a:r>
              <a:rPr lang="en-US" sz="1600" dirty="0">
                <a:latin typeface="Courier New" pitchFamily="49" charset="0"/>
              </a:rPr>
              <a:t>, n1, n2, n3;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  assign #1 {</a:t>
            </a:r>
            <a:r>
              <a:rPr lang="en-US" sz="1600" dirty="0" err="1">
                <a:latin typeface="Courier New" pitchFamily="49" charset="0"/>
              </a:rPr>
              <a:t>ab</a:t>
            </a:r>
            <a:r>
              <a:rPr lang="en-US" sz="1600" dirty="0">
                <a:latin typeface="Courier New" pitchFamily="49" charset="0"/>
              </a:rPr>
              <a:t>, bb, </a:t>
            </a:r>
            <a:r>
              <a:rPr lang="en-US" sz="1600" dirty="0" err="1">
                <a:latin typeface="Courier New" pitchFamily="49" charset="0"/>
              </a:rPr>
              <a:t>cb</a:t>
            </a:r>
            <a:r>
              <a:rPr lang="en-US" sz="1600" dirty="0">
                <a:latin typeface="Courier New" pitchFamily="49" charset="0"/>
              </a:rPr>
              <a:t>} = 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                  ~{a, b, c};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  assign #2 n1 = </a:t>
            </a:r>
            <a:r>
              <a:rPr lang="en-US" sz="1600" dirty="0" err="1">
                <a:latin typeface="Courier New" pitchFamily="49" charset="0"/>
              </a:rPr>
              <a:t>ab</a:t>
            </a:r>
            <a:r>
              <a:rPr lang="en-US" sz="1600" dirty="0">
                <a:latin typeface="Courier New" pitchFamily="49" charset="0"/>
              </a:rPr>
              <a:t> &amp; bb &amp; </a:t>
            </a:r>
            <a:r>
              <a:rPr lang="en-US" sz="1600" dirty="0" err="1">
                <a:latin typeface="Courier New" pitchFamily="49" charset="0"/>
              </a:rPr>
              <a:t>cb</a:t>
            </a:r>
            <a:r>
              <a:rPr lang="en-US" sz="1600" dirty="0">
                <a:latin typeface="Courier New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  assign #2 n2 = a &amp; bb &amp; </a:t>
            </a:r>
            <a:r>
              <a:rPr lang="en-US" sz="1600" dirty="0" err="1">
                <a:latin typeface="Courier New" pitchFamily="49" charset="0"/>
              </a:rPr>
              <a:t>cb</a:t>
            </a:r>
            <a:r>
              <a:rPr lang="en-US" sz="1600" dirty="0">
                <a:latin typeface="Courier New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  assign #2 n3 = a &amp; bb &amp; c;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  assign #4 y = n1 | n2 | n3;</a:t>
            </a:r>
          </a:p>
          <a:p>
            <a:pPr>
              <a:buFontTx/>
              <a:buNone/>
            </a:pPr>
            <a:r>
              <a:rPr lang="en-US" sz="1600" dirty="0" err="1">
                <a:latin typeface="Courier New" pitchFamily="49" charset="0"/>
              </a:rPr>
              <a:t>endmodule</a:t>
            </a:r>
            <a:r>
              <a:rPr lang="en-US" sz="1600" dirty="0">
                <a:latin typeface="Courier New" pitchFamily="49" charset="0"/>
              </a:rPr>
              <a:t> </a:t>
            </a:r>
          </a:p>
        </p:txBody>
      </p:sp>
      <p:graphicFrame>
        <p:nvGraphicFramePr>
          <p:cNvPr id="891909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489567899"/>
              </p:ext>
            </p:extLst>
          </p:nvPr>
        </p:nvGraphicFramePr>
        <p:xfrm>
          <a:off x="5334000" y="2038350"/>
          <a:ext cx="2855912" cy="439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856281" imgH="4593946" progId="Visio.Drawing.11">
                  <p:embed/>
                </p:oleObj>
              </mc:Choice>
              <mc:Fallback>
                <p:oleObj name="Visio" r:id="rId6" imgW="2856281" imgH="459394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2038350"/>
                        <a:ext cx="2855912" cy="439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74268C4-3CD2-3C58-C000-BCB70866B9BB}"/>
              </a:ext>
            </a:extLst>
          </p:cNvPr>
          <p:cNvSpPr txBox="1"/>
          <p:nvPr/>
        </p:nvSpPr>
        <p:spPr>
          <a:xfrm>
            <a:off x="5029200" y="6367918"/>
            <a:ext cx="7857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[Harris/Harris]</a:t>
            </a:r>
          </a:p>
        </p:txBody>
      </p:sp>
    </p:spTree>
    <p:extLst>
      <p:ext uri="{BB962C8B-B14F-4D97-AF65-F5344CB8AC3E}">
        <p14:creationId xmlns:p14="http://schemas.microsoft.com/office/powerpoint/2010/main" val="92205455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18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861189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" y="22823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Logic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dirty="0" err="1">
                <a:cs typeface="Arial" charset="0"/>
              </a:rPr>
              <a:t>SystemVerilog</a:t>
            </a:r>
            <a:r>
              <a:rPr lang="en-US" dirty="0">
                <a:cs typeface="Arial" charset="0"/>
              </a:rPr>
              <a:t> uses </a:t>
            </a:r>
            <a:r>
              <a:rPr lang="en-US" b="1" dirty="0">
                <a:cs typeface="Arial" charset="0"/>
              </a:rPr>
              <a:t>Idioms</a:t>
            </a:r>
            <a:r>
              <a:rPr lang="en-US" dirty="0">
                <a:cs typeface="Arial" charset="0"/>
              </a:rPr>
              <a:t> to describe latches, flip-flops and FSMs</a:t>
            </a:r>
          </a:p>
          <a:p>
            <a:pPr marL="800100" lvl="1" indent="-342900">
              <a:buFontTx/>
              <a:buChar char="•"/>
            </a:pPr>
            <a:r>
              <a:rPr lang="en-US" dirty="0">
                <a:cs typeface="Arial" charset="0"/>
              </a:rPr>
              <a:t>This is because these devices use feedback and </a:t>
            </a:r>
            <a:r>
              <a:rPr lang="en-US" dirty="0" err="1">
                <a:cs typeface="Arial" charset="0"/>
              </a:rPr>
              <a:t>SystemVerilog</a:t>
            </a:r>
            <a:r>
              <a:rPr lang="en-US" dirty="0">
                <a:cs typeface="Arial" charset="0"/>
              </a:rPr>
              <a:t> is a </a:t>
            </a:r>
            <a:r>
              <a:rPr lang="en-US" u="sng" dirty="0">
                <a:cs typeface="Arial" charset="0"/>
              </a:rPr>
              <a:t>modeling</a:t>
            </a:r>
            <a:r>
              <a:rPr lang="en-US" dirty="0">
                <a:cs typeface="Arial" charset="0"/>
              </a:rPr>
              <a:t> language!!</a:t>
            </a:r>
          </a:p>
          <a:p>
            <a:pPr>
              <a:buFontTx/>
              <a:buChar char="•"/>
            </a:pPr>
            <a:r>
              <a:rPr lang="en-US" dirty="0">
                <a:cs typeface="Arial" charset="0"/>
              </a:rPr>
              <a:t>Other coding styles may simulate correctly but produce incorrect hardware</a:t>
            </a:r>
          </a:p>
          <a:p>
            <a:pPr>
              <a:buFontTx/>
              <a:buChar char="•"/>
            </a:pPr>
            <a:r>
              <a:rPr lang="en-US" dirty="0">
                <a:cs typeface="Arial" charset="0"/>
              </a:rPr>
              <a:t>Always check coding style manual for:</a:t>
            </a:r>
          </a:p>
          <a:p>
            <a:pPr marL="800100" lvl="1" indent="-342900">
              <a:buFontTx/>
              <a:buChar char="•"/>
            </a:pPr>
            <a:r>
              <a:rPr lang="en-US" dirty="0">
                <a:cs typeface="Arial" charset="0"/>
              </a:rPr>
              <a:t>Latches/DFF</a:t>
            </a:r>
          </a:p>
          <a:p>
            <a:pPr marL="800100" lvl="1" indent="-342900">
              <a:buFontTx/>
              <a:buChar char="•"/>
            </a:pPr>
            <a:r>
              <a:rPr lang="en-US" dirty="0">
                <a:cs typeface="Arial" charset="0"/>
              </a:rPr>
              <a:t>FSMs</a:t>
            </a:r>
          </a:p>
        </p:txBody>
      </p:sp>
    </p:spTree>
    <p:extLst>
      <p:ext uri="{BB962C8B-B14F-4D97-AF65-F5344CB8AC3E}">
        <p14:creationId xmlns:p14="http://schemas.microsoft.com/office/powerpoint/2010/main" val="2458750813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</a:t>
            </a:r>
            <a:r>
              <a:rPr lang="en-US" dirty="0" err="1"/>
              <a:t>Datapath</a:t>
            </a:r>
            <a:r>
              <a:rPr lang="en-US" dirty="0"/>
              <a:t> Types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Combinational (</a:t>
            </a:r>
            <a:r>
              <a:rPr lang="en-US" dirty="0">
                <a:solidFill>
                  <a:srgbClr val="FF9300"/>
                </a:solidFill>
              </a:rPr>
              <a:t>Parallel</a:t>
            </a:r>
            <a:r>
              <a:rPr lang="en-US" dirty="0"/>
              <a:t>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7200" y="2174877"/>
            <a:ext cx="4040188" cy="125412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No node may be visited more than once!!!</a:t>
            </a:r>
          </a:p>
          <a:p>
            <a:r>
              <a:rPr lang="en-US" dirty="0"/>
              <a:t>Fast, but no storage!</a:t>
            </a:r>
          </a:p>
          <a:p>
            <a:r>
              <a:rPr lang="en-US" dirty="0"/>
              <a:t>Can put storage on the output/input to allow synchronization.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Sequential (</a:t>
            </a:r>
            <a:r>
              <a:rPr lang="en-US" dirty="0">
                <a:solidFill>
                  <a:srgbClr val="FF9300"/>
                </a:solidFill>
              </a:rPr>
              <a:t>Serial</a:t>
            </a:r>
            <a:r>
              <a:rPr lang="en-US" dirty="0"/>
              <a:t>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645027" y="2174877"/>
            <a:ext cx="4041775" cy="125412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Output is connected somewhere to the input (at any level!)</a:t>
            </a:r>
          </a:p>
          <a:p>
            <a:r>
              <a:rPr lang="en-US" dirty="0"/>
              <a:t>In order to make sure sequential circuit outputs don’t interfere with inputs, you need to store it somewhere!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447800" y="4343400"/>
            <a:ext cx="1981200" cy="990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905000" y="3657600"/>
            <a:ext cx="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438400" y="5334000"/>
            <a:ext cx="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638800" y="4343400"/>
            <a:ext cx="1981200" cy="990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629400" y="5334000"/>
            <a:ext cx="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971800" y="3657600"/>
            <a:ext cx="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943600" y="3657600"/>
            <a:ext cx="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629400" y="5638800"/>
            <a:ext cx="1371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8001000" y="3657600"/>
            <a:ext cx="0" cy="1981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162800" y="3657600"/>
            <a:ext cx="83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162800" y="3657600"/>
            <a:ext cx="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6601968" y="5596128"/>
            <a:ext cx="76200" cy="762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5486400" y="3657600"/>
            <a:ext cx="295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781802" y="3657600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65814-B925-4450-844D-EB60A024434A}" type="slidenum">
              <a:rPr lang="en-US" smtClean="0"/>
              <a:pPr/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093B08-121E-094C-86E9-F1E0BB1E86F1}"/>
                  </a:ext>
                </a:extLst>
              </p:cNvPr>
              <p:cNvSpPr txBox="1"/>
              <p:nvPr/>
            </p:nvSpPr>
            <p:spPr>
              <a:xfrm>
                <a:off x="5616783" y="6120051"/>
                <a:ext cx="2025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093B08-121E-094C-86E9-F1E0BB1E8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783" y="6120051"/>
                <a:ext cx="2025234" cy="276999"/>
              </a:xfrm>
              <a:prstGeom prst="rect">
                <a:avLst/>
              </a:prstGeom>
              <a:blipFill>
                <a:blip r:embed="rId3"/>
                <a:stretch>
                  <a:fillRect l="-2500" r="-125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913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9532C-71EF-3D42-97D0-F3E42B131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: DFF vs. transparent latch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C3480-1E44-FC41-B606-08F55965E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36</a:t>
            </a:fld>
            <a:endParaRPr lang="en-US"/>
          </a:p>
        </p:txBody>
      </p:sp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2949A4C7-0E07-574B-B503-578CF997A3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533400" y="3733800"/>
          <a:ext cx="7467600" cy="19963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4835160" imgH="1292040" progId="Visio.Drawing.6">
                  <p:embed/>
                </p:oleObj>
              </mc:Choice>
              <mc:Fallback>
                <p:oleObj name="VISIO" r:id="rId5" imgW="4835160" imgH="1292040" progId="Visio.Drawing.6">
                  <p:embed/>
                  <p:pic>
                    <p:nvPicPr>
                      <p:cNvPr id="5" name="Object 6">
                        <a:extLst>
                          <a:ext uri="{FF2B5EF4-FFF2-40B4-BE49-F238E27FC236}">
                            <a16:creationId xmlns:a16="http://schemas.microsoft.com/office/drawing/2014/main" id="{2949A4C7-0E07-574B-B503-578CF997A3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733800"/>
                        <a:ext cx="7467600" cy="19963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266D80A-6242-5A4B-A673-EA5AE206993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362200" y="1589622"/>
          <a:ext cx="1366838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491547" imgH="602985" progId="Visio.Drawing.6">
                  <p:embed/>
                </p:oleObj>
              </mc:Choice>
              <mc:Fallback>
                <p:oleObj name="VISIO" r:id="rId7" imgW="491547" imgH="602985" progId="Visio.Drawing.6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6266D80A-6242-5A4B-A673-EA5AE20699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1589622"/>
                        <a:ext cx="1366838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0F91A60-D498-A642-9D2D-C0E632EE3B7C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4419600" y="1589624"/>
          <a:ext cx="1404938" cy="171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9" imgW="494600" imgH="602985" progId="Visio.Drawing.6">
                  <p:embed/>
                </p:oleObj>
              </mc:Choice>
              <mc:Fallback>
                <p:oleObj name="VISIO" r:id="rId9" imgW="494600" imgH="602985" progId="Visio.Drawing.6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70F91A60-D498-A642-9D2D-C0E632EE3B7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1589624"/>
                        <a:ext cx="1404938" cy="171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BEA792C-C5E2-D947-892A-533E70AF3F06}"/>
              </a:ext>
            </a:extLst>
          </p:cNvPr>
          <p:cNvCxnSpPr>
            <a:cxnSpLocks/>
          </p:cNvCxnSpPr>
          <p:nvPr/>
        </p:nvCxnSpPr>
        <p:spPr>
          <a:xfrm>
            <a:off x="1752600" y="3266024"/>
            <a:ext cx="0" cy="3401887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D37BE8B-E85C-C74D-82DF-510650199A38}"/>
              </a:ext>
            </a:extLst>
          </p:cNvPr>
          <p:cNvCxnSpPr>
            <a:cxnSpLocks/>
          </p:cNvCxnSpPr>
          <p:nvPr/>
        </p:nvCxnSpPr>
        <p:spPr>
          <a:xfrm>
            <a:off x="4191000" y="3300949"/>
            <a:ext cx="0" cy="340465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C5F786-7B38-FE4A-A918-75620937E289}"/>
              </a:ext>
            </a:extLst>
          </p:cNvPr>
          <p:cNvCxnSpPr>
            <a:cxnSpLocks/>
          </p:cNvCxnSpPr>
          <p:nvPr/>
        </p:nvCxnSpPr>
        <p:spPr>
          <a:xfrm>
            <a:off x="6324600" y="3276602"/>
            <a:ext cx="0" cy="340465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2E182E1-A51A-7241-908E-AA35A5B16CFD}"/>
              </a:ext>
            </a:extLst>
          </p:cNvPr>
          <p:cNvSpPr txBox="1"/>
          <p:nvPr/>
        </p:nvSpPr>
        <p:spPr>
          <a:xfrm>
            <a:off x="6694934" y="2197325"/>
            <a:ext cx="1828800" cy="923330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Draw lines where clock switches or transitions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6E70D0-383B-6B41-926E-99E8D14D3A39}"/>
              </a:ext>
            </a:extLst>
          </p:cNvPr>
          <p:cNvCxnSpPr>
            <a:stCxn id="16" idx="2"/>
          </p:cNvCxnSpPr>
          <p:nvPr/>
        </p:nvCxnSpPr>
        <p:spPr>
          <a:xfrm flipH="1">
            <a:off x="6553200" y="3120657"/>
            <a:ext cx="1056134" cy="384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1070085-A016-304E-AD80-2660876BF974}"/>
              </a:ext>
            </a:extLst>
          </p:cNvPr>
          <p:cNvSpPr txBox="1"/>
          <p:nvPr/>
        </p:nvSpPr>
        <p:spPr>
          <a:xfrm>
            <a:off x="2018763" y="6037479"/>
            <a:ext cx="1794594" cy="36933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Notice the delay!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A73ABB-54E8-8D2A-7D5D-C510150190A5}"/>
              </a:ext>
            </a:extLst>
          </p:cNvPr>
          <p:cNvSpPr txBox="1"/>
          <p:nvPr/>
        </p:nvSpPr>
        <p:spPr>
          <a:xfrm>
            <a:off x="7391400" y="5929757"/>
            <a:ext cx="7857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[Harris/Harris]</a:t>
            </a:r>
          </a:p>
        </p:txBody>
      </p:sp>
    </p:spTree>
    <p:extLst>
      <p:ext uri="{BB962C8B-B14F-4D97-AF65-F5344CB8AC3E}">
        <p14:creationId xmlns:p14="http://schemas.microsoft.com/office/powerpoint/2010/main" val="1688917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00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89600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00100" y="1702833"/>
            <a:ext cx="7543800" cy="3364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32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General Structure:</a:t>
            </a:r>
          </a:p>
          <a:p>
            <a:pPr marL="342900" indent="-342900">
              <a:spcBef>
                <a:spcPct val="20000"/>
              </a:spcBef>
            </a:pPr>
            <a:endParaRPr lang="en-US" sz="2400" b="1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Courier New" pitchFamily="49" charset="0"/>
                <a:cs typeface="Arial" charset="0"/>
              </a:rPr>
              <a:t>	</a:t>
            </a:r>
            <a:r>
              <a:rPr lang="en-US" sz="2600" dirty="0">
                <a:latin typeface="Courier New" pitchFamily="49" charset="0"/>
                <a:cs typeface="Arial" charset="0"/>
              </a:rPr>
              <a:t>always @(sensitivity list)</a:t>
            </a:r>
          </a:p>
          <a:p>
            <a:pPr marL="342900" indent="-342900">
              <a:spcBef>
                <a:spcPct val="20000"/>
              </a:spcBef>
            </a:pPr>
            <a:r>
              <a:rPr lang="en-US" sz="2600" dirty="0">
                <a:latin typeface="Courier New" pitchFamily="49" charset="0"/>
                <a:cs typeface="Arial" charset="0"/>
              </a:rPr>
              <a:t>	  statement;</a:t>
            </a:r>
          </a:p>
          <a:p>
            <a:pPr marL="342900" indent="-342900">
              <a:spcBef>
                <a:spcPct val="20000"/>
              </a:spcBef>
            </a:pPr>
            <a:endParaRPr lang="en-US" dirty="0">
              <a:latin typeface="Courier New" pitchFamily="49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Whenever the event in </a:t>
            </a:r>
            <a:r>
              <a:rPr lang="en-US" sz="2600" dirty="0">
                <a:latin typeface="Courier New" pitchFamily="49" charset="0"/>
                <a:cs typeface="Arial" charset="0"/>
              </a:rPr>
              <a:t>sensitivity list</a:t>
            </a:r>
            <a:r>
              <a:rPr lang="en-US" sz="2600" dirty="0">
                <a:latin typeface="Times New Roman" pitchFamily="18" charset="0"/>
                <a:cs typeface="Arial" charset="0"/>
              </a:rPr>
              <a:t> occurs, </a:t>
            </a:r>
            <a:r>
              <a:rPr lang="en-US" sz="2600" dirty="0">
                <a:latin typeface="Courier New" pitchFamily="49" charset="0"/>
                <a:cs typeface="Arial" charset="0"/>
              </a:rPr>
              <a:t>statement</a:t>
            </a:r>
            <a:r>
              <a:rPr lang="en-US" sz="2600" dirty="0">
                <a:latin typeface="Times New Roman" pitchFamily="18" charset="0"/>
                <a:cs typeface="Arial" charset="0"/>
              </a:rPr>
              <a:t> is executed</a:t>
            </a:r>
          </a:p>
        </p:txBody>
      </p:sp>
      <p:sp>
        <p:nvSpPr>
          <p:cNvPr id="89600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" y="46921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925876" y="1613130"/>
            <a:ext cx="3962401" cy="92333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Anything that asserts/</a:t>
            </a:r>
            <a:r>
              <a:rPr lang="en-US" dirty="0" err="1"/>
              <a:t>deasserts</a:t>
            </a:r>
            <a:r>
              <a:rPr lang="en-US" dirty="0"/>
              <a:t> this list, will start from the always block and operate sequentially onward!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00" y="5257802"/>
            <a:ext cx="5486598" cy="6463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Asserts = an output caused from and input that is HIGH.</a:t>
            </a:r>
          </a:p>
          <a:p>
            <a:r>
              <a:rPr lang="en-US" dirty="0" err="1"/>
              <a:t>Deasserts</a:t>
            </a:r>
            <a:r>
              <a:rPr lang="en-US" dirty="0"/>
              <a:t> = an output caused from an input that is LOW.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77002" y="6248400"/>
            <a:ext cx="2411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…related to logic levels!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105400" y="5995622"/>
            <a:ext cx="1371600" cy="32897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Statement (from Verilog)</a:t>
            </a:r>
          </a:p>
        </p:txBody>
      </p:sp>
    </p:spTree>
    <p:extLst>
      <p:ext uri="{BB962C8B-B14F-4D97-AF65-F5344CB8AC3E}">
        <p14:creationId xmlns:p14="http://schemas.microsoft.com/office/powerpoint/2010/main" val="17595696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212" name="Text Box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47700" y="1905002"/>
            <a:ext cx="784860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latin typeface="Courier New" pitchFamily="49" charset="0"/>
              </a:rPr>
              <a:t>module flop(input  logic  </a:t>
            </a:r>
            <a:r>
              <a:rPr lang="en-US" dirty="0" err="1">
                <a:latin typeface="Courier New" pitchFamily="49" charset="0"/>
              </a:rPr>
              <a:t>clk</a:t>
            </a:r>
            <a:r>
              <a:rPr lang="en-US" dirty="0">
                <a:latin typeface="Courier New" pitchFamily="49" charset="0"/>
              </a:rPr>
              <a:t>, </a:t>
            </a:r>
          </a:p>
          <a:p>
            <a:r>
              <a:rPr lang="en-US" dirty="0">
                <a:latin typeface="Courier New" pitchFamily="49" charset="0"/>
              </a:rPr>
              <a:t>            input  logic  d, </a:t>
            </a:r>
          </a:p>
          <a:p>
            <a:r>
              <a:rPr lang="en-US" dirty="0">
                <a:latin typeface="Courier New" pitchFamily="49" charset="0"/>
              </a:rPr>
              <a:t>            output logic  q);</a:t>
            </a:r>
          </a:p>
          <a:p>
            <a:endParaRPr lang="en-US" dirty="0">
              <a:latin typeface="Courier New" pitchFamily="49" charset="0"/>
            </a:endParaRPr>
          </a:p>
          <a:p>
            <a:r>
              <a:rPr lang="en-US" dirty="0">
                <a:latin typeface="Courier New" pitchFamily="49" charset="0"/>
              </a:rPr>
              <a:t>  </a:t>
            </a:r>
            <a:r>
              <a:rPr lang="en-US" dirty="0" err="1">
                <a:solidFill>
                  <a:srgbClr val="008000"/>
                </a:solidFill>
                <a:latin typeface="Courier New" pitchFamily="49" charset="0"/>
              </a:rPr>
              <a:t>always_ff</a:t>
            </a:r>
            <a:r>
              <a:rPr lang="en-US" dirty="0">
                <a:latin typeface="Courier New" pitchFamily="49" charset="0"/>
              </a:rPr>
              <a:t> @(</a:t>
            </a:r>
            <a:r>
              <a:rPr lang="en-US" dirty="0" err="1">
                <a:latin typeface="Courier New" pitchFamily="49" charset="0"/>
              </a:rPr>
              <a:t>posedge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clk</a:t>
            </a:r>
            <a:r>
              <a:rPr lang="en-US" dirty="0">
                <a:latin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</a:rPr>
              <a:t>    q &lt;= d;                // pronounced “q gets d”</a:t>
            </a:r>
          </a:p>
          <a:p>
            <a:endParaRPr lang="en-US" dirty="0">
              <a:latin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</a:rPr>
              <a:t>endmodule</a:t>
            </a:r>
            <a:endParaRPr lang="en-US" dirty="0">
              <a:latin typeface="Courier New" pitchFamily="49" charset="0"/>
            </a:endParaRPr>
          </a:p>
          <a:p>
            <a:endParaRPr lang="en-US" dirty="0">
              <a:latin typeface="Courier New" pitchFamily="49" charset="0"/>
            </a:endParaRPr>
          </a:p>
          <a:p>
            <a:endParaRPr lang="en-US" dirty="0">
              <a:latin typeface="Courier New" pitchFamily="49" charset="0"/>
            </a:endParaRPr>
          </a:p>
          <a:p>
            <a:endParaRPr lang="en-US" dirty="0">
              <a:latin typeface="Courier New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 Flip-Flop</a:t>
            </a:r>
          </a:p>
        </p:txBody>
      </p:sp>
    </p:spTree>
    <p:extLst>
      <p:ext uri="{BB962C8B-B14F-4D97-AF65-F5344CB8AC3E}">
        <p14:creationId xmlns:p14="http://schemas.microsoft.com/office/powerpoint/2010/main" val="3276178302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F64A2-F8B4-1A4A-BE25-1774F4E70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US"/>
              <a:t>Re-use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7067F-3953-2546-A593-EA315A22AF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I tend to use parts that are idioms, like DFFs, all the time.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So, I would check out the HDL on Canvas from the DDCA book and re-use as much as possible there.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I also encourage you to check out the free Chapter 4 from the older version of this book on Canvas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This is a super book that does the best job, in my opinion, of covering these topics.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3A3CD2-CB1A-144A-A512-1C1B9684D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313668-E756-4AF5-8027-6D071A299BAF}" type="slidenum">
              <a:rPr lang="en-US" smtClean="0"/>
              <a:pPr>
                <a:spcAft>
                  <a:spcPts val="600"/>
                </a:spcAft>
              </a:pPr>
              <a:t>39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7D5810-0B14-DC47-8E9D-E657DA0DC1ED}"/>
              </a:ext>
            </a:extLst>
          </p:cNvPr>
          <p:cNvSpPr txBox="1"/>
          <p:nvPr/>
        </p:nvSpPr>
        <p:spPr>
          <a:xfrm>
            <a:off x="4808909" y="6248628"/>
            <a:ext cx="7857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[Harris/Harris]</a:t>
            </a:r>
          </a:p>
        </p:txBody>
      </p:sp>
      <p:pic>
        <p:nvPicPr>
          <p:cNvPr id="6" name="Picture 2" descr="Digital Design and Computer Architecture, RISC-V Edition: RISC-V Edition:  Harris, Sarah L., Harris, David: 9780128200643: Amazon.com: Books">
            <a:extLst>
              <a:ext uri="{FF2B5EF4-FFF2-40B4-BE49-F238E27FC236}">
                <a16:creationId xmlns:a16="http://schemas.microsoft.com/office/drawing/2014/main" id="{6D254EEB-A968-8264-A786-A414BA26E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40086"/>
            <a:ext cx="3701374" cy="456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220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0CA2F-67B5-B64B-9E7B-24BC31D7A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C2D84-A7E2-F845-B4CC-252DD1F33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of you have not had me for Digital Logic Design and that is okay.</a:t>
            </a:r>
          </a:p>
          <a:p>
            <a:r>
              <a:rPr lang="en-US" dirty="0"/>
              <a:t>However,  you will have a steep learning curve if you procrastinate and do not try things asap.</a:t>
            </a:r>
          </a:p>
          <a:p>
            <a:r>
              <a:rPr lang="en-US" dirty="0"/>
              <a:t>I encourage you to try all the items that I use today and throughout the lecture and even tinker with some of the ideas.</a:t>
            </a:r>
          </a:p>
          <a:p>
            <a:pPr lvl="1"/>
            <a:r>
              <a:rPr lang="en-US" dirty="0"/>
              <a:t>Ask questions about certain features and other elements.</a:t>
            </a:r>
          </a:p>
          <a:p>
            <a:pPr lvl="1"/>
            <a:r>
              <a:rPr lang="en-US" dirty="0"/>
              <a:t>I do not know everything about </a:t>
            </a:r>
            <a:r>
              <a:rPr lang="en-US" dirty="0" err="1"/>
              <a:t>ModelSim</a:t>
            </a:r>
            <a:r>
              <a:rPr lang="en-US" dirty="0"/>
              <a:t> and </a:t>
            </a:r>
            <a:r>
              <a:rPr lang="en-US" dirty="0" err="1"/>
              <a:t>SystemVerilog</a:t>
            </a:r>
            <a:r>
              <a:rPr lang="en-US" dirty="0"/>
              <a:t>, but it is a very rich tool full of features that I will not have time to discuss – learn them as they may lead to help later.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6D4407-53F0-3B46-BD0D-5282D8501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520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18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861189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" y="22823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vs. RTL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dirty="0">
                <a:cs typeface="Arial" charset="0"/>
              </a:rPr>
              <a:t>You should all think about using structural as a fall back, however, RTL is an evolution of structural in that it takes a structural element and makes it easier to make larger blocks (can also be thought more behaviorally).</a:t>
            </a:r>
          </a:p>
          <a:p>
            <a:pPr>
              <a:buFontTx/>
              <a:buChar char="•"/>
            </a:pPr>
            <a:r>
              <a:rPr lang="en-US" dirty="0">
                <a:cs typeface="Arial" charset="0"/>
              </a:rPr>
              <a:t>That is, it evolves the block around its bit width.</a:t>
            </a:r>
          </a:p>
          <a:p>
            <a:pPr>
              <a:buFontTx/>
              <a:buChar char="•"/>
            </a:pPr>
            <a:r>
              <a:rPr lang="en-US" dirty="0">
                <a:cs typeface="Arial" charset="0"/>
              </a:rPr>
              <a:t>RTL or Register-Transfer Language coding is really the art of taking a structural element and making it larger for a given size.</a:t>
            </a:r>
          </a:p>
          <a:p>
            <a:pPr marL="800100" lvl="1" indent="-342900">
              <a:buFontTx/>
              <a:buChar char="•"/>
            </a:pPr>
            <a:r>
              <a:rPr lang="en-US" dirty="0">
                <a:cs typeface="Arial" charset="0"/>
              </a:rPr>
              <a:t>No formal definition and hard to quantify.</a:t>
            </a:r>
          </a:p>
          <a:p>
            <a:pPr marL="800100" lvl="1" indent="-342900">
              <a:buFontTx/>
              <a:buChar char="•"/>
            </a:pPr>
            <a:r>
              <a:rPr lang="en-US" dirty="0">
                <a:cs typeface="Arial" charset="0"/>
              </a:rPr>
              <a:t>Start with structural and evolve.</a:t>
            </a:r>
          </a:p>
        </p:txBody>
      </p:sp>
    </p:spTree>
    <p:extLst>
      <p:ext uri="{BB962C8B-B14F-4D97-AF65-F5344CB8AC3E}">
        <p14:creationId xmlns:p14="http://schemas.microsoft.com/office/powerpoint/2010/main" val="3798489822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212" name="Text Box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47700" y="1752602"/>
            <a:ext cx="784860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latin typeface="Courier New" pitchFamily="49" charset="0"/>
              </a:rPr>
              <a:t>module flop(input  logic       </a:t>
            </a:r>
            <a:r>
              <a:rPr lang="en-US" dirty="0" err="1">
                <a:latin typeface="Courier New" pitchFamily="49" charset="0"/>
              </a:rPr>
              <a:t>clk</a:t>
            </a:r>
            <a:r>
              <a:rPr lang="en-US" dirty="0">
                <a:latin typeface="Courier New" pitchFamily="49" charset="0"/>
              </a:rPr>
              <a:t>, </a:t>
            </a:r>
          </a:p>
          <a:p>
            <a:r>
              <a:rPr lang="en-US" dirty="0">
                <a:latin typeface="Courier New" pitchFamily="49" charset="0"/>
              </a:rPr>
              <a:t>            input  logic [3:0] d, </a:t>
            </a:r>
          </a:p>
          <a:p>
            <a:r>
              <a:rPr lang="en-US" dirty="0">
                <a:latin typeface="Courier New" pitchFamily="49" charset="0"/>
              </a:rPr>
              <a:t>            output logic [3:0] q);</a:t>
            </a:r>
          </a:p>
          <a:p>
            <a:endParaRPr lang="en-US" dirty="0">
              <a:latin typeface="Courier New" pitchFamily="49" charset="0"/>
            </a:endParaRPr>
          </a:p>
          <a:p>
            <a:r>
              <a:rPr lang="en-US" dirty="0">
                <a:latin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</a:rPr>
              <a:t>always_ff</a:t>
            </a:r>
            <a:r>
              <a:rPr lang="en-US" dirty="0">
                <a:latin typeface="Courier New" pitchFamily="49" charset="0"/>
              </a:rPr>
              <a:t> @(</a:t>
            </a:r>
            <a:r>
              <a:rPr lang="en-US" dirty="0" err="1">
                <a:latin typeface="Courier New" pitchFamily="49" charset="0"/>
              </a:rPr>
              <a:t>posedge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clk</a:t>
            </a:r>
            <a:r>
              <a:rPr lang="en-US" dirty="0">
                <a:latin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</a:rPr>
              <a:t>    q &lt;= d;  </a:t>
            </a:r>
          </a:p>
          <a:p>
            <a:r>
              <a:rPr lang="en-US" dirty="0">
                <a:latin typeface="Courier New" pitchFamily="49" charset="0"/>
              </a:rPr>
              <a:t>              </a:t>
            </a:r>
          </a:p>
          <a:p>
            <a:r>
              <a:rPr lang="en-US" dirty="0" err="1">
                <a:latin typeface="Courier New" pitchFamily="49" charset="0"/>
              </a:rPr>
              <a:t>endmodule</a:t>
            </a:r>
            <a:endParaRPr lang="en-US" dirty="0">
              <a:latin typeface="Courier New" pitchFamily="49" charset="0"/>
            </a:endParaRPr>
          </a:p>
          <a:p>
            <a:endParaRPr lang="en-US" dirty="0">
              <a:latin typeface="Courier New" pitchFamily="49" charset="0"/>
            </a:endParaRPr>
          </a:p>
          <a:p>
            <a:endParaRPr lang="en-US" dirty="0">
              <a:latin typeface="Courier New" pitchFamily="49" charset="0"/>
            </a:endParaRPr>
          </a:p>
          <a:p>
            <a:endParaRPr lang="en-US" dirty="0">
              <a:latin typeface="Courier New" pitchFamily="49" charset="0"/>
            </a:endParaRPr>
          </a:p>
        </p:txBody>
      </p:sp>
      <p:pic>
        <p:nvPicPr>
          <p:cNvPr id="862213" name="Picture 5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2" y="4820085"/>
            <a:ext cx="6828587" cy="1483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86400" y="3683108"/>
            <a:ext cx="3200400" cy="646331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Notice single structured repeated 4 times for word size!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5715000" y="2753625"/>
            <a:ext cx="762000" cy="7620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 Flip-Flop using RTL constructs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69A5C3-FAEE-66E1-3216-B8EC5983A2EC}"/>
              </a:ext>
            </a:extLst>
          </p:cNvPr>
          <p:cNvSpPr txBox="1"/>
          <p:nvPr/>
        </p:nvSpPr>
        <p:spPr>
          <a:xfrm>
            <a:off x="6300807" y="6195760"/>
            <a:ext cx="7857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[Harris/Harris]</a:t>
            </a:r>
          </a:p>
        </p:txBody>
      </p:sp>
    </p:spTree>
    <p:extLst>
      <p:ext uri="{BB962C8B-B14F-4D97-AF65-F5344CB8AC3E}">
        <p14:creationId xmlns:p14="http://schemas.microsoft.com/office/powerpoint/2010/main" val="605455938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234" name="Text 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95300" y="1711126"/>
            <a:ext cx="8458200" cy="311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latin typeface="Courier New" pitchFamily="49" charset="0"/>
              </a:rPr>
              <a:t>module </a:t>
            </a:r>
            <a:r>
              <a:rPr lang="en-US" dirty="0" err="1">
                <a:latin typeface="Courier New" pitchFamily="49" charset="0"/>
              </a:rPr>
              <a:t>flopr</a:t>
            </a:r>
            <a:r>
              <a:rPr lang="en-US" dirty="0">
                <a:latin typeface="Courier New" pitchFamily="49" charset="0"/>
              </a:rPr>
              <a:t>(input  logic       </a:t>
            </a:r>
            <a:r>
              <a:rPr lang="en-US" dirty="0" err="1">
                <a:latin typeface="Courier New" pitchFamily="49" charset="0"/>
              </a:rPr>
              <a:t>clk</a:t>
            </a:r>
            <a:r>
              <a:rPr lang="en-US" dirty="0">
                <a:latin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</a:rPr>
              <a:t>             input  logic       reset, </a:t>
            </a:r>
          </a:p>
          <a:p>
            <a:r>
              <a:rPr lang="en-US" dirty="0">
                <a:latin typeface="Courier New" pitchFamily="49" charset="0"/>
              </a:rPr>
              <a:t>             input  logic [3:0] d, </a:t>
            </a:r>
          </a:p>
          <a:p>
            <a:r>
              <a:rPr lang="en-US" dirty="0">
                <a:latin typeface="Courier New" pitchFamily="49" charset="0"/>
              </a:rPr>
              <a:t>             output logic [3:0] q);</a:t>
            </a:r>
          </a:p>
          <a:p>
            <a:r>
              <a:rPr lang="en-US" dirty="0">
                <a:latin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</a:rPr>
              <a:t>// synchronous reset</a:t>
            </a:r>
          </a:p>
          <a:p>
            <a:r>
              <a:rPr lang="en-US" dirty="0">
                <a:latin typeface="Courier New" pitchFamily="49" charset="0"/>
              </a:rPr>
              <a:t>  </a:t>
            </a:r>
            <a:r>
              <a:rPr lang="en-US" dirty="0" err="1">
                <a:solidFill>
                  <a:srgbClr val="008000"/>
                </a:solidFill>
                <a:latin typeface="Courier New" pitchFamily="49" charset="0"/>
              </a:rPr>
              <a:t>always_ff</a:t>
            </a:r>
            <a:r>
              <a:rPr lang="en-US" dirty="0">
                <a:latin typeface="Courier New" pitchFamily="49" charset="0"/>
              </a:rPr>
              <a:t> @(</a:t>
            </a:r>
            <a:r>
              <a:rPr lang="en-US" dirty="0" err="1">
                <a:latin typeface="Courier New" pitchFamily="49" charset="0"/>
              </a:rPr>
              <a:t>posedge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clk</a:t>
            </a:r>
            <a:r>
              <a:rPr lang="en-US" dirty="0">
                <a:latin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</a:rPr>
              <a:t>    if (reset) q &lt;= 4'b0;</a:t>
            </a:r>
          </a:p>
          <a:p>
            <a:r>
              <a:rPr lang="en-US" dirty="0">
                <a:latin typeface="Courier New" pitchFamily="49" charset="0"/>
              </a:rPr>
              <a:t>    else       q &lt;= d;</a:t>
            </a:r>
          </a:p>
          <a:p>
            <a:endParaRPr lang="en-US" dirty="0">
              <a:latin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</a:rPr>
              <a:t>endmodule</a:t>
            </a:r>
            <a:endParaRPr lang="en-US" dirty="0">
              <a:latin typeface="Courier New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Resettable D Flip-Flop</a:t>
            </a:r>
          </a:p>
        </p:txBody>
      </p:sp>
      <p:graphicFrame>
        <p:nvGraphicFramePr>
          <p:cNvPr id="863237" name="Object 5"/>
          <p:cNvGraphicFramePr>
            <a:graphicFrameLocks noGrp="1" noChangeAspect="1"/>
          </p:cNvGraphicFramePr>
          <p:nvPr>
            <p:ph idx="1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1271303"/>
              </p:ext>
            </p:extLst>
          </p:nvPr>
        </p:nvGraphicFramePr>
        <p:xfrm>
          <a:off x="3048002" y="4369198"/>
          <a:ext cx="5383755" cy="12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332800" imgH="560520" progId="Visio.Drawing.6">
                  <p:embed/>
                </p:oleObj>
              </mc:Choice>
              <mc:Fallback>
                <p:oleObj name="VISIO" r:id="rId6" imgW="2332800" imgH="560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2" y="4369198"/>
                        <a:ext cx="5383755" cy="129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323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5978511"/>
            <a:ext cx="3962400" cy="646331"/>
          </a:xfrm>
          <a:prstGeom prst="rect">
            <a:avLst/>
          </a:prstGeom>
          <a:solidFill>
            <a:srgbClr val="FF66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Notice that reset is checked within the always module (it is hidden)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042686" y="5019414"/>
            <a:ext cx="533400" cy="855657"/>
          </a:xfrm>
          <a:prstGeom prst="straightConnector1">
            <a:avLst/>
          </a:prstGeom>
          <a:ln>
            <a:solidFill>
              <a:schemeClr val="tx1">
                <a:alpha val="76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3F1A695-B88D-23AC-7D18-7F62D04FAAA9}"/>
              </a:ext>
            </a:extLst>
          </p:cNvPr>
          <p:cNvSpPr txBox="1"/>
          <p:nvPr/>
        </p:nvSpPr>
        <p:spPr>
          <a:xfrm>
            <a:off x="7315521" y="5730948"/>
            <a:ext cx="7857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[Harris/Harris]</a:t>
            </a:r>
          </a:p>
        </p:txBody>
      </p:sp>
    </p:spTree>
    <p:extLst>
      <p:ext uri="{BB962C8B-B14F-4D97-AF65-F5344CB8AC3E}">
        <p14:creationId xmlns:p14="http://schemas.microsoft.com/office/powerpoint/2010/main" val="1427607185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258" name="Text 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16689" y="1814515"/>
            <a:ext cx="8458200" cy="338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latin typeface="Courier New" pitchFamily="49" charset="0"/>
              </a:rPr>
              <a:t>module </a:t>
            </a:r>
            <a:r>
              <a:rPr lang="en-US" dirty="0" err="1">
                <a:latin typeface="Courier New" pitchFamily="49" charset="0"/>
              </a:rPr>
              <a:t>flopr</a:t>
            </a:r>
            <a:r>
              <a:rPr lang="en-US" dirty="0">
                <a:latin typeface="Courier New" pitchFamily="49" charset="0"/>
              </a:rPr>
              <a:t>(input  logic       </a:t>
            </a:r>
            <a:r>
              <a:rPr lang="en-US" dirty="0" err="1">
                <a:latin typeface="Courier New" pitchFamily="49" charset="0"/>
              </a:rPr>
              <a:t>clk</a:t>
            </a:r>
            <a:r>
              <a:rPr lang="en-US" dirty="0">
                <a:latin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</a:rPr>
              <a:t>             input  logic       reset, </a:t>
            </a:r>
          </a:p>
          <a:p>
            <a:r>
              <a:rPr lang="en-US" dirty="0">
                <a:latin typeface="Courier New" pitchFamily="49" charset="0"/>
              </a:rPr>
              <a:t>             input  logic [3:0] d, </a:t>
            </a:r>
          </a:p>
          <a:p>
            <a:r>
              <a:rPr lang="en-US" dirty="0">
                <a:latin typeface="Courier New" pitchFamily="49" charset="0"/>
              </a:rPr>
              <a:t>             output logic [3:0] q);</a:t>
            </a:r>
          </a:p>
          <a:p>
            <a:r>
              <a:rPr lang="en-US" dirty="0">
                <a:latin typeface="Courier New" pitchFamily="49" charset="0"/>
              </a:rPr>
              <a:t>   </a:t>
            </a:r>
          </a:p>
          <a:p>
            <a:r>
              <a:rPr lang="en-US" dirty="0">
                <a:latin typeface="Courier New" pitchFamily="49" charset="0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</a:rPr>
              <a:t>// asynchronous reset</a:t>
            </a:r>
          </a:p>
          <a:p>
            <a:r>
              <a:rPr lang="en-US" dirty="0">
                <a:latin typeface="Courier New" pitchFamily="49" charset="0"/>
              </a:rPr>
              <a:t>  </a:t>
            </a:r>
            <a:r>
              <a:rPr lang="en-US" dirty="0" err="1">
                <a:solidFill>
                  <a:srgbClr val="008000"/>
                </a:solidFill>
                <a:latin typeface="Courier New" pitchFamily="49" charset="0"/>
              </a:rPr>
              <a:t>always_ff</a:t>
            </a:r>
            <a:r>
              <a:rPr lang="en-US" dirty="0">
                <a:latin typeface="Courier New" pitchFamily="49" charset="0"/>
              </a:rPr>
              <a:t> @(</a:t>
            </a:r>
            <a:r>
              <a:rPr lang="en-US" dirty="0" err="1">
                <a:latin typeface="Courier New" pitchFamily="49" charset="0"/>
              </a:rPr>
              <a:t>posedge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clk</a:t>
            </a:r>
            <a:r>
              <a:rPr lang="en-US" dirty="0">
                <a:latin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</a:rPr>
              <a:t>posedge</a:t>
            </a:r>
            <a:r>
              <a:rPr lang="en-US" dirty="0">
                <a:latin typeface="Courier New" pitchFamily="49" charset="0"/>
              </a:rPr>
              <a:t> reset)</a:t>
            </a:r>
          </a:p>
          <a:p>
            <a:r>
              <a:rPr lang="en-US" dirty="0">
                <a:latin typeface="Courier New" pitchFamily="49" charset="0"/>
              </a:rPr>
              <a:t>    if (reset) q &lt;= 4'b0;</a:t>
            </a:r>
          </a:p>
          <a:p>
            <a:r>
              <a:rPr lang="en-US" dirty="0">
                <a:latin typeface="Courier New" pitchFamily="49" charset="0"/>
              </a:rPr>
              <a:t>    else       q &lt;= d;</a:t>
            </a:r>
          </a:p>
          <a:p>
            <a:endParaRPr lang="en-US" dirty="0">
              <a:latin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</a:rPr>
              <a:t>endmodule</a:t>
            </a:r>
            <a:endParaRPr lang="en-US" dirty="0">
              <a:latin typeface="Courier New" pitchFamily="49" charset="0"/>
            </a:endParaRPr>
          </a:p>
          <a:p>
            <a:endParaRPr lang="en-US" dirty="0">
              <a:latin typeface="Courier New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Resettable D Flip-Flop</a:t>
            </a:r>
          </a:p>
        </p:txBody>
      </p:sp>
      <p:graphicFrame>
        <p:nvGraphicFramePr>
          <p:cNvPr id="864260" name="Object 4"/>
          <p:cNvGraphicFramePr>
            <a:graphicFrameLocks noGrp="1" noChangeAspect="1"/>
          </p:cNvGraphicFramePr>
          <p:nvPr>
            <p:ph idx="1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36443938"/>
              </p:ext>
            </p:extLst>
          </p:nvPr>
        </p:nvGraphicFramePr>
        <p:xfrm>
          <a:off x="2362200" y="5017296"/>
          <a:ext cx="5327936" cy="149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332800" imgH="653040" progId="Visio.Drawing.6">
                  <p:embed/>
                </p:oleObj>
              </mc:Choice>
              <mc:Fallback>
                <p:oleObj name="VISIO" r:id="rId6" imgW="2332800" imgH="6530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5017296"/>
                        <a:ext cx="5327936" cy="1490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426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7189" y="1254125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6742" y="2057402"/>
            <a:ext cx="626791" cy="13525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86602" y="3480013"/>
            <a:ext cx="1487371" cy="653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What is different?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8EF501-1326-3A72-12C4-7F95D1D3F4B6}"/>
              </a:ext>
            </a:extLst>
          </p:cNvPr>
          <p:cNvSpPr txBox="1"/>
          <p:nvPr/>
        </p:nvSpPr>
        <p:spPr>
          <a:xfrm>
            <a:off x="6286954" y="6264806"/>
            <a:ext cx="7857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[Harris/Harris]</a:t>
            </a:r>
          </a:p>
        </p:txBody>
      </p:sp>
    </p:spTree>
    <p:extLst>
      <p:ext uri="{BB962C8B-B14F-4D97-AF65-F5344CB8AC3E}">
        <p14:creationId xmlns:p14="http://schemas.microsoft.com/office/powerpoint/2010/main" val="7416076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282" name="Text 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7200" y="1676402"/>
            <a:ext cx="8458200" cy="3662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latin typeface="Courier New" pitchFamily="49" charset="0"/>
              </a:rPr>
              <a:t>module </a:t>
            </a:r>
            <a:r>
              <a:rPr lang="en-US" dirty="0" err="1">
                <a:latin typeface="Courier New" pitchFamily="49" charset="0"/>
              </a:rPr>
              <a:t>flopren</a:t>
            </a:r>
            <a:r>
              <a:rPr lang="en-US" dirty="0">
                <a:latin typeface="Courier New" pitchFamily="49" charset="0"/>
              </a:rPr>
              <a:t>(input  logic       </a:t>
            </a:r>
            <a:r>
              <a:rPr lang="en-US" dirty="0" err="1">
                <a:latin typeface="Courier New" pitchFamily="49" charset="0"/>
              </a:rPr>
              <a:t>clk</a:t>
            </a:r>
            <a:r>
              <a:rPr lang="en-US" dirty="0">
                <a:latin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</a:rPr>
              <a:t>               input  logic       reset, </a:t>
            </a:r>
          </a:p>
          <a:p>
            <a:r>
              <a:rPr lang="en-US" dirty="0">
                <a:latin typeface="Courier New" pitchFamily="49" charset="0"/>
              </a:rPr>
              <a:t>               input  logic       en, </a:t>
            </a:r>
          </a:p>
          <a:p>
            <a:r>
              <a:rPr lang="en-US" dirty="0">
                <a:latin typeface="Courier New" pitchFamily="49" charset="0"/>
              </a:rPr>
              <a:t>               input  logic [3:0] d, </a:t>
            </a:r>
          </a:p>
          <a:p>
            <a:r>
              <a:rPr lang="en-US" dirty="0">
                <a:latin typeface="Courier New" pitchFamily="49" charset="0"/>
              </a:rPr>
              <a:t>               output logic [3:0] q);</a:t>
            </a:r>
          </a:p>
          <a:p>
            <a:endParaRPr lang="en-US" dirty="0">
              <a:latin typeface="Courier New" pitchFamily="49" charset="0"/>
            </a:endParaRPr>
          </a:p>
          <a:p>
            <a:r>
              <a:rPr lang="en-US" dirty="0">
                <a:latin typeface="Courier New" pitchFamily="49" charset="0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</a:rPr>
              <a:t>// asynchronous reset and synchronous enable </a:t>
            </a:r>
          </a:p>
          <a:p>
            <a:r>
              <a:rPr lang="en-US" dirty="0">
                <a:latin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</a:rPr>
              <a:t>always_ff</a:t>
            </a:r>
            <a:r>
              <a:rPr lang="en-US" dirty="0">
                <a:latin typeface="Courier New" pitchFamily="49" charset="0"/>
              </a:rPr>
              <a:t> @(</a:t>
            </a:r>
            <a:r>
              <a:rPr lang="en-US" dirty="0" err="1">
                <a:latin typeface="Courier New" pitchFamily="49" charset="0"/>
              </a:rPr>
              <a:t>posedge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clk</a:t>
            </a:r>
            <a:r>
              <a:rPr lang="en-US" dirty="0">
                <a:latin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</a:rPr>
              <a:t>posedge</a:t>
            </a:r>
            <a:r>
              <a:rPr lang="en-US" dirty="0">
                <a:latin typeface="Courier New" pitchFamily="49" charset="0"/>
              </a:rPr>
              <a:t> reset)</a:t>
            </a:r>
          </a:p>
          <a:p>
            <a:r>
              <a:rPr lang="en-US" dirty="0">
                <a:latin typeface="Courier New" pitchFamily="49" charset="0"/>
              </a:rPr>
              <a:t>    if      (reset) q &lt;= 4'b0;</a:t>
            </a:r>
          </a:p>
          <a:p>
            <a:r>
              <a:rPr lang="en-US" dirty="0">
                <a:latin typeface="Courier New" pitchFamily="49" charset="0"/>
              </a:rPr>
              <a:t>    else if (en)    q &lt;= d;</a:t>
            </a:r>
          </a:p>
          <a:p>
            <a:endParaRPr lang="en-US" dirty="0">
              <a:latin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</a:rPr>
              <a:t>endmodule</a:t>
            </a:r>
            <a:r>
              <a:rPr lang="en-US" dirty="0">
                <a:latin typeface="Courier New" pitchFamily="49" charset="0"/>
              </a:rPr>
              <a:t> </a:t>
            </a:r>
          </a:p>
          <a:p>
            <a:endParaRPr lang="en-US" dirty="0">
              <a:latin typeface="Courier New" pitchFamily="49" charset="0"/>
            </a:endParaRPr>
          </a:p>
        </p:txBody>
      </p:sp>
      <p:sp>
        <p:nvSpPr>
          <p:cNvPr id="86528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pic>
        <p:nvPicPr>
          <p:cNvPr id="865285" name="Picture 5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706145"/>
            <a:ext cx="6095312" cy="178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 Flip-Flop with Enable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C91C00-CC64-D972-5AD2-208F8B14D268}"/>
              </a:ext>
            </a:extLst>
          </p:cNvPr>
          <p:cNvSpPr txBox="1"/>
          <p:nvPr/>
        </p:nvSpPr>
        <p:spPr>
          <a:xfrm>
            <a:off x="6617503" y="6257630"/>
            <a:ext cx="7857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[Harris/Harris]</a:t>
            </a:r>
          </a:p>
        </p:txBody>
      </p:sp>
    </p:spTree>
    <p:extLst>
      <p:ext uri="{BB962C8B-B14F-4D97-AF65-F5344CB8AC3E}">
        <p14:creationId xmlns:p14="http://schemas.microsoft.com/office/powerpoint/2010/main" val="1588444081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306" name="Text 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57537" y="1676402"/>
            <a:ext cx="8458200" cy="4955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latin typeface="Courier New" pitchFamily="49" charset="0"/>
              </a:rPr>
              <a:t>module latch(input  logic       </a:t>
            </a:r>
            <a:r>
              <a:rPr lang="en-US" dirty="0" err="1">
                <a:latin typeface="Courier New" pitchFamily="49" charset="0"/>
              </a:rPr>
              <a:t>clk</a:t>
            </a:r>
            <a:r>
              <a:rPr lang="en-US" dirty="0">
                <a:latin typeface="Courier New" pitchFamily="49" charset="0"/>
              </a:rPr>
              <a:t>, </a:t>
            </a:r>
          </a:p>
          <a:p>
            <a:r>
              <a:rPr lang="en-US" dirty="0">
                <a:latin typeface="Courier New" pitchFamily="49" charset="0"/>
              </a:rPr>
              <a:t>             input  logic [3:0] d, </a:t>
            </a:r>
          </a:p>
          <a:p>
            <a:r>
              <a:rPr lang="en-US" dirty="0">
                <a:latin typeface="Courier New" pitchFamily="49" charset="0"/>
              </a:rPr>
              <a:t>             output logic [3:0] q);</a:t>
            </a:r>
          </a:p>
          <a:p>
            <a:endParaRPr lang="en-US" dirty="0">
              <a:latin typeface="Courier New" pitchFamily="49" charset="0"/>
            </a:endParaRPr>
          </a:p>
          <a:p>
            <a:r>
              <a:rPr lang="en-US" dirty="0">
                <a:latin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</a:rPr>
              <a:t>always_latch</a:t>
            </a:r>
            <a:endParaRPr lang="en-US" dirty="0">
              <a:latin typeface="Courier New" pitchFamily="49" charset="0"/>
            </a:endParaRPr>
          </a:p>
          <a:p>
            <a:r>
              <a:rPr lang="en-US" dirty="0">
                <a:latin typeface="Courier New" pitchFamily="49" charset="0"/>
              </a:rPr>
              <a:t>    if (</a:t>
            </a:r>
            <a:r>
              <a:rPr lang="en-US" dirty="0" err="1">
                <a:latin typeface="Courier New" pitchFamily="49" charset="0"/>
              </a:rPr>
              <a:t>clk</a:t>
            </a:r>
            <a:r>
              <a:rPr lang="en-US" dirty="0">
                <a:latin typeface="Courier New" pitchFamily="49" charset="0"/>
              </a:rPr>
              <a:t>) q &lt;= d;</a:t>
            </a:r>
          </a:p>
          <a:p>
            <a:endParaRPr lang="en-US" dirty="0">
              <a:latin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</a:rPr>
              <a:t>endmodule</a:t>
            </a:r>
            <a:endParaRPr lang="en-US" sz="2000" dirty="0">
              <a:latin typeface="Times New Roman" pitchFamily="18" charset="0"/>
            </a:endParaRPr>
          </a:p>
          <a:p>
            <a:endParaRPr lang="en-US" dirty="0">
              <a:latin typeface="Courier New" pitchFamily="49" charset="0"/>
            </a:endParaRPr>
          </a:p>
          <a:p>
            <a:endParaRPr lang="en-US" dirty="0">
              <a:latin typeface="Courier New" pitchFamily="49" charset="0"/>
            </a:endParaRPr>
          </a:p>
          <a:p>
            <a:endParaRPr lang="en-US" dirty="0">
              <a:latin typeface="Courier New" pitchFamily="49" charset="0"/>
            </a:endParaRPr>
          </a:p>
          <a:p>
            <a:pPr algn="just"/>
            <a:r>
              <a:rPr lang="en-US" sz="2000" b="1" dirty="0">
                <a:solidFill>
                  <a:srgbClr val="FF0000"/>
                </a:solidFill>
                <a:latin typeface="Times New Roman" pitchFamily="18" charset="0"/>
              </a:rPr>
              <a:t>Warning</a:t>
            </a:r>
            <a:r>
              <a:rPr lang="en-US" sz="2000" dirty="0">
                <a:solidFill>
                  <a:schemeClr val="accent1"/>
                </a:solidFill>
                <a:latin typeface="Times New Roman" pitchFamily="18" charset="0"/>
              </a:rPr>
              <a:t>: </a:t>
            </a:r>
            <a:r>
              <a:rPr lang="en-US" sz="2000" dirty="0">
                <a:latin typeface="Times New Roman" pitchFamily="18" charset="0"/>
              </a:rPr>
              <a:t>We don’t use latches in this course (so do most companies). But you might write code that inadvertently implies a latch. Check synthesized hardware – if it has latches in it, there’s an error.  </a:t>
            </a:r>
          </a:p>
          <a:p>
            <a:pPr algn="just"/>
            <a:endParaRPr lang="en-US" sz="2000" dirty="0">
              <a:latin typeface="Times New Roman" pitchFamily="18" charset="0"/>
            </a:endParaRPr>
          </a:p>
          <a:p>
            <a:pPr algn="ctr"/>
            <a:r>
              <a:rPr lang="en-US" sz="2000" dirty="0">
                <a:latin typeface="Times New Roman" pitchFamily="18" charset="0"/>
              </a:rPr>
              <a:t>Always check your log files after an EDA tool runs!!!!</a:t>
            </a:r>
          </a:p>
          <a:p>
            <a:endParaRPr lang="en-US" dirty="0">
              <a:latin typeface="Courier New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Latch</a:t>
            </a:r>
          </a:p>
        </p:txBody>
      </p:sp>
      <p:graphicFrame>
        <p:nvGraphicFramePr>
          <p:cNvPr id="866308" name="Object 4"/>
          <p:cNvGraphicFramePr>
            <a:graphicFrameLocks noGrp="1" noChangeAspect="1"/>
          </p:cNvGraphicFramePr>
          <p:nvPr>
            <p:ph idx="1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8984527"/>
              </p:ext>
            </p:extLst>
          </p:nvPr>
        </p:nvGraphicFramePr>
        <p:xfrm>
          <a:off x="3657600" y="3277106"/>
          <a:ext cx="4098214" cy="1138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332800" imgH="648360" progId="Visio.Drawing.6">
                  <p:embed/>
                </p:oleObj>
              </mc:Choice>
              <mc:Fallback>
                <p:oleObj name="VISIO" r:id="rId5" imgW="2332800" imgH="6483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3277106"/>
                        <a:ext cx="4098214" cy="1138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75A2698-74FC-8CB5-009B-3FAE5A3F1A8A}"/>
              </a:ext>
            </a:extLst>
          </p:cNvPr>
          <p:cNvSpPr txBox="1"/>
          <p:nvPr/>
        </p:nvSpPr>
        <p:spPr>
          <a:xfrm>
            <a:off x="6477000" y="2910620"/>
            <a:ext cx="7857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[Harris/Harris]</a:t>
            </a:r>
          </a:p>
        </p:txBody>
      </p:sp>
    </p:spTree>
    <p:extLst>
      <p:ext uri="{BB962C8B-B14F-4D97-AF65-F5344CB8AC3E}">
        <p14:creationId xmlns:p14="http://schemas.microsoft.com/office/powerpoint/2010/main" val="514501717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306" name="Text 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42900" y="1905000"/>
            <a:ext cx="845820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latin typeface="Courier New" pitchFamily="49" charset="0"/>
              </a:rPr>
              <a:t>module comparator(input logic  [1:0] val1, </a:t>
            </a:r>
          </a:p>
          <a:p>
            <a:r>
              <a:rPr lang="en-US" dirty="0">
                <a:latin typeface="Courier New" pitchFamily="49" charset="0"/>
              </a:rPr>
              <a:t>                  input logic  [1:0] val2,</a:t>
            </a:r>
          </a:p>
          <a:p>
            <a:r>
              <a:rPr lang="en-US" dirty="0">
                <a:latin typeface="Courier New" pitchFamily="49" charset="0"/>
              </a:rPr>
              <a:t>                  output logic       equal);</a:t>
            </a:r>
          </a:p>
          <a:p>
            <a:endParaRPr lang="en-US" dirty="0">
              <a:latin typeface="Courier New" pitchFamily="49" charset="0"/>
            </a:endParaRPr>
          </a:p>
          <a:p>
            <a:r>
              <a:rPr lang="en-US" dirty="0">
                <a:latin typeface="Courier New" pitchFamily="49" charset="0"/>
              </a:rPr>
              <a:t>  assign equal = (val1 == val2);</a:t>
            </a:r>
          </a:p>
          <a:p>
            <a:endParaRPr lang="en-US" dirty="0">
              <a:latin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</a:rPr>
              <a:t>endmodule</a:t>
            </a:r>
            <a:endParaRPr lang="en-US" sz="2000" dirty="0">
              <a:latin typeface="Times New Roman" pitchFamily="18" charset="0"/>
            </a:endParaRPr>
          </a:p>
          <a:p>
            <a:endParaRPr lang="en-US" dirty="0">
              <a:latin typeface="Courier New" pitchFamily="49" charset="0"/>
            </a:endParaRPr>
          </a:p>
          <a:p>
            <a:endParaRPr lang="en-US" dirty="0">
              <a:latin typeface="Courier New" pitchFamily="49" charset="0"/>
            </a:endParaRPr>
          </a:p>
          <a:p>
            <a:endParaRPr lang="en-US" dirty="0">
              <a:latin typeface="Courier New" pitchFamily="49" charset="0"/>
            </a:endParaRPr>
          </a:p>
          <a:p>
            <a:endParaRPr lang="en-US" dirty="0">
              <a:latin typeface="Courier New" pitchFamily="49" charset="0"/>
            </a:endParaRPr>
          </a:p>
          <a:p>
            <a:endParaRPr lang="en-US" dirty="0">
              <a:latin typeface="Courier New" pitchFamily="49" charset="0"/>
            </a:endParaRPr>
          </a:p>
          <a:p>
            <a:endParaRPr lang="en-US" dirty="0">
              <a:latin typeface="Courier New" pitchFamily="49" charset="0"/>
            </a:endParaRPr>
          </a:p>
          <a:p>
            <a:endParaRPr lang="en-US" dirty="0">
              <a:latin typeface="Courier New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Comparator</a:t>
            </a:r>
          </a:p>
        </p:txBody>
      </p:sp>
    </p:spTree>
    <p:extLst>
      <p:ext uri="{BB962C8B-B14F-4D97-AF65-F5344CB8AC3E}">
        <p14:creationId xmlns:p14="http://schemas.microsoft.com/office/powerpoint/2010/main" val="1538511220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33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86733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57200" y="1680258"/>
            <a:ext cx="8077200" cy="3958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Statements that must be inside </a:t>
            </a:r>
            <a:r>
              <a:rPr lang="en-US" sz="3200" dirty="0">
                <a:latin typeface="Courier New" pitchFamily="49" charset="0"/>
                <a:cs typeface="Arial" charset="0"/>
              </a:rPr>
              <a:t>always</a:t>
            </a:r>
            <a:r>
              <a:rPr lang="en-US" sz="3200" dirty="0">
                <a:latin typeface="Times New Roman" pitchFamily="18" charset="0"/>
                <a:cs typeface="Arial" charset="0"/>
              </a:rPr>
              <a:t> statements: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Courier New" pitchFamily="49" charset="0"/>
                <a:cs typeface="Arial" charset="0"/>
              </a:rPr>
              <a:t>if</a:t>
            </a:r>
            <a:r>
              <a:rPr lang="en-US" sz="2600" dirty="0">
                <a:latin typeface="Times New Roman" pitchFamily="18" charset="0"/>
                <a:cs typeface="Arial" charset="0"/>
              </a:rPr>
              <a:t> / </a:t>
            </a:r>
            <a:r>
              <a:rPr lang="en-US" sz="2600" dirty="0">
                <a:latin typeface="Courier New" pitchFamily="49" charset="0"/>
                <a:cs typeface="Arial" charset="0"/>
              </a:rPr>
              <a:t>else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Courier New" pitchFamily="49" charset="0"/>
                <a:cs typeface="Arial" charset="0"/>
              </a:rPr>
              <a:t>case</a:t>
            </a:r>
            <a:r>
              <a:rPr lang="en-US" sz="2600" dirty="0">
                <a:latin typeface="Times New Roman" pitchFamily="18" charset="0"/>
                <a:cs typeface="Arial" charset="0"/>
              </a:rPr>
              <a:t>, </a:t>
            </a:r>
            <a:r>
              <a:rPr lang="en-US" sz="2600" dirty="0" err="1">
                <a:latin typeface="Courier New" pitchFamily="49" charset="0"/>
                <a:cs typeface="Arial" charset="0"/>
              </a:rPr>
              <a:t>casez</a:t>
            </a:r>
            <a:endParaRPr lang="en-US" sz="2600" dirty="0">
              <a:latin typeface="Courier New" pitchFamily="49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 Flip-Flop with Enable</a:t>
            </a:r>
          </a:p>
        </p:txBody>
      </p:sp>
    </p:spTree>
    <p:extLst>
      <p:ext uri="{BB962C8B-B14F-4D97-AF65-F5344CB8AC3E}">
        <p14:creationId xmlns:p14="http://schemas.microsoft.com/office/powerpoint/2010/main" val="33271142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33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86733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11384" y="1759704"/>
            <a:ext cx="81915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cs typeface="Arial" charset="0"/>
              </a:rPr>
              <a:t>Coding with behavior is </a:t>
            </a:r>
            <a:r>
              <a:rPr lang="en-US" sz="2000" u="sng" dirty="0">
                <a:cs typeface="Arial" charset="0"/>
              </a:rPr>
              <a:t>extremely</a:t>
            </a:r>
            <a:r>
              <a:rPr lang="en-US" sz="2000" dirty="0">
                <a:cs typeface="Arial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dangerous</a:t>
            </a:r>
            <a:r>
              <a:rPr lang="en-US" sz="2000" dirty="0">
                <a:cs typeface="Arial" charset="0"/>
              </a:rPr>
              <a:t>!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cs typeface="Arial" charset="0"/>
              </a:rPr>
              <a:t>It tends to lead to bad coding and bad implementations!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cs typeface="Arial" charset="0"/>
              </a:rPr>
              <a:t>Use behavior sparingly and only within RTL or code that is deemed allowable (e.g., DFF).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cs typeface="Arial" charset="0"/>
              </a:rPr>
              <a:t>Some behavior coding based on Verilog 2001 standard has made combinational and subsequently sequential logic easier to code (see on next couple of slides)!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cs typeface="Arial" charset="0"/>
              </a:rPr>
              <a:t>FSM and registers always have behavior coding!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cs typeface="Arial" charset="0"/>
              </a:rPr>
              <a:t>Don’t mess with them!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Behavioral Coding</a:t>
            </a:r>
          </a:p>
        </p:txBody>
      </p:sp>
      <p:pic>
        <p:nvPicPr>
          <p:cNvPr id="45058" name="Picture 2" descr="Free Clipart - Do Not Enter Clip Art – Stunning free transparent png clipart  images free download">
            <a:extLst>
              <a:ext uri="{FF2B5EF4-FFF2-40B4-BE49-F238E27FC236}">
                <a16:creationId xmlns:a16="http://schemas.microsoft.com/office/drawing/2014/main" id="{F0672D4E-1B47-5649-8801-83520FAE0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585845"/>
            <a:ext cx="2070100" cy="151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40800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33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Behavioral 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39496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sz="1800" dirty="0">
                <a:cs typeface="Arial" charset="0"/>
              </a:rPr>
              <a:t>If you are trying to code something behaviorally, try to use simplistic always blocks.</a:t>
            </a:r>
          </a:p>
          <a:p>
            <a:pPr marL="800100" lvl="1" indent="-342900">
              <a:buFontTx/>
              <a:buChar char="•"/>
            </a:pPr>
            <a:r>
              <a:rPr lang="en-US" sz="1800" dirty="0">
                <a:cs typeface="Arial" charset="0"/>
              </a:rPr>
              <a:t>Use sensitivity lists that are one variable, at most, if possible.</a:t>
            </a:r>
          </a:p>
          <a:p>
            <a:pPr marL="800100" lvl="1" indent="-342900">
              <a:buFontTx/>
              <a:buChar char="•"/>
            </a:pPr>
            <a:r>
              <a:rPr lang="en-US" sz="1800" dirty="0">
                <a:cs typeface="Arial" charset="0"/>
              </a:rPr>
              <a:t>Simple if, else.</a:t>
            </a:r>
          </a:p>
          <a:p>
            <a:pPr marL="800100" lvl="1" indent="-342900">
              <a:buFontTx/>
              <a:buChar char="•"/>
            </a:pPr>
            <a:r>
              <a:rPr lang="en-US" sz="1800" dirty="0">
                <a:cs typeface="Arial" charset="0"/>
              </a:rPr>
              <a:t>Test the code before using!</a:t>
            </a:r>
          </a:p>
          <a:p>
            <a:pPr>
              <a:buFontTx/>
              <a:buChar char="•"/>
            </a:pPr>
            <a:r>
              <a:rPr lang="en-US" sz="1800" dirty="0">
                <a:cs typeface="Arial" charset="0"/>
              </a:rPr>
              <a:t>Again, try to resist the temptation to code things behaviorally and either use structural or RTL coding!</a:t>
            </a:r>
          </a:p>
          <a:p>
            <a:pPr>
              <a:buFontTx/>
              <a:buChar char="•"/>
            </a:pPr>
            <a:r>
              <a:rPr lang="en-US" sz="1800" b="1" u="sng" dirty="0">
                <a:solidFill>
                  <a:srgbClr val="FF0000"/>
                </a:solidFill>
                <a:cs typeface="Arial" charset="0"/>
              </a:rPr>
              <a:t>Never, ever, ever</a:t>
            </a:r>
            <a:r>
              <a:rPr lang="en-US" sz="1800" b="1" dirty="0">
                <a:solidFill>
                  <a:srgbClr val="FF0000"/>
                </a:solidFill>
                <a:cs typeface="Arial" charset="0"/>
              </a:rPr>
              <a:t> </a:t>
            </a:r>
            <a:r>
              <a:rPr lang="en-US" sz="1800" dirty="0">
                <a:cs typeface="Arial" charset="0"/>
              </a:rPr>
              <a:t>Google for code!</a:t>
            </a:r>
          </a:p>
          <a:p>
            <a:pPr marL="800100" lvl="1" indent="-342900">
              <a:buFontTx/>
              <a:buChar char="•"/>
            </a:pPr>
            <a:r>
              <a:rPr lang="en-US" sz="1800" dirty="0">
                <a:cs typeface="Arial" charset="0"/>
              </a:rPr>
              <a:t>You can, however, Google block diagrams and other logic architectures to turn into HDL implementations.</a:t>
            </a:r>
          </a:p>
          <a:p>
            <a:pPr marL="800100" lvl="1" indent="-342900">
              <a:buFontTx/>
              <a:buChar char="•"/>
            </a:pPr>
            <a:r>
              <a:rPr lang="en-US" sz="1800" dirty="0">
                <a:cs typeface="Arial" charset="0"/>
              </a:rPr>
              <a:t>If you feel tempted, take a break </a:t>
            </a:r>
            <a:r>
              <a:rPr lang="mr-IN" sz="1800" dirty="0">
                <a:cs typeface="Arial" charset="0"/>
              </a:rPr>
              <a:t>–</a:t>
            </a:r>
            <a:r>
              <a:rPr lang="en-US" sz="1800" dirty="0">
                <a:cs typeface="Arial" charset="0"/>
              </a:rPr>
              <a:t> it will bite you later if you copy something!</a:t>
            </a:r>
          </a:p>
          <a:p>
            <a:pPr marL="800100" lvl="1" indent="-342900">
              <a:buFontTx/>
              <a:buChar char="•"/>
            </a:pPr>
            <a:r>
              <a:rPr lang="en-US" sz="1800" dirty="0">
                <a:cs typeface="Arial" charset="0"/>
              </a:rPr>
              <a:t>Early programmers took classes or functions and made them blank to give them an idea of the structure </a:t>
            </a:r>
            <a:r>
              <a:rPr lang="mr-IN" sz="1800" dirty="0">
                <a:cs typeface="Arial" charset="0"/>
              </a:rPr>
              <a:t>–</a:t>
            </a:r>
            <a:r>
              <a:rPr lang="en-US" sz="1800" dirty="0">
                <a:cs typeface="Arial" charset="0"/>
              </a:rPr>
              <a:t> this is called “stubbing” </a:t>
            </a:r>
            <a:r>
              <a:rPr lang="mr-IN" sz="1800" dirty="0">
                <a:cs typeface="Arial" charset="0"/>
              </a:rPr>
              <a:t>–</a:t>
            </a:r>
            <a:r>
              <a:rPr lang="en-US" sz="1800" dirty="0">
                <a:cs typeface="Arial" charset="0"/>
              </a:rPr>
              <a:t> it is sometimes useful to get started.</a:t>
            </a:r>
          </a:p>
          <a:p>
            <a:pPr marL="800100" lvl="1" indent="-342900">
              <a:buFontTx/>
              <a:buChar char="•"/>
            </a:pPr>
            <a:r>
              <a:rPr lang="en-US" sz="1800" dirty="0">
                <a:cs typeface="Arial" charset="0"/>
              </a:rPr>
              <a:t>Comparison of how good your code is to </a:t>
            </a:r>
            <a:r>
              <a:rPr lang="en-US" sz="1800" dirty="0" err="1">
                <a:cs typeface="Arial" charset="0"/>
              </a:rPr>
              <a:t>Google’d</a:t>
            </a:r>
            <a:r>
              <a:rPr lang="en-US" sz="1800" dirty="0">
                <a:cs typeface="Arial" charset="0"/>
              </a:rPr>
              <a:t> code is acceptable</a:t>
            </a:r>
            <a:r>
              <a:rPr lang="en-US" sz="1800" dirty="0">
                <a:cs typeface="Arial" charset="0"/>
                <a:sym typeface="Wingdings"/>
              </a:rPr>
              <a:t>.</a:t>
            </a:r>
            <a:endParaRPr lang="en-US" sz="1800" dirty="0">
              <a:cs typeface="Arial" charset="0"/>
            </a:endParaRP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4609221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7A571-0D9C-944D-BEED-777C05147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9F7B7-83BB-2B45-9309-53B0A018E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Operating systems use environmental variables to help communicate information about a user and the location of items in their file structure.</a:t>
            </a:r>
          </a:p>
          <a:p>
            <a:r>
              <a:rPr lang="en-US" sz="1800" dirty="0"/>
              <a:t>One of the more important ones is for the license.</a:t>
            </a:r>
          </a:p>
          <a:p>
            <a:r>
              <a:rPr lang="en-US" sz="1800" dirty="0"/>
              <a:t>You need to set </a:t>
            </a:r>
            <a:r>
              <a:rPr lang="en-US" sz="1800" dirty="0">
                <a:latin typeface="Courier" pitchFamily="2" charset="0"/>
              </a:rPr>
              <a:t>LM_LICENSE_FILE</a:t>
            </a:r>
            <a:r>
              <a:rPr lang="en-US" sz="1800" dirty="0"/>
              <a:t> to </a:t>
            </a:r>
            <a:r>
              <a:rPr lang="en-US" sz="1800" dirty="0">
                <a:latin typeface="Courier" pitchFamily="2" charset="0"/>
              </a:rPr>
              <a:t>999@LICENSE.SERVER.edu</a:t>
            </a:r>
            <a:r>
              <a:rPr lang="en-US" sz="1800" dirty="0"/>
              <a:t> to use the software.</a:t>
            </a:r>
          </a:p>
          <a:p>
            <a:pPr lvl="1"/>
            <a:r>
              <a:rPr lang="en-US" sz="1800" dirty="0"/>
              <a:t>If </a:t>
            </a:r>
            <a:r>
              <a:rPr lang="en-US" sz="1800" dirty="0" err="1"/>
              <a:t>ModelSim</a:t>
            </a:r>
            <a:r>
              <a:rPr lang="en-US" sz="1800" dirty="0"/>
              <a:t> does not run, its probably due to not setting this variable correctly.</a:t>
            </a:r>
          </a:p>
          <a:p>
            <a:pPr lvl="1"/>
            <a:r>
              <a:rPr lang="en-US" sz="1800" dirty="0"/>
              <a:t>Sometimes, </a:t>
            </a:r>
            <a:r>
              <a:rPr lang="en-US" sz="1800" dirty="0" err="1"/>
              <a:t>ModelSim</a:t>
            </a:r>
            <a:r>
              <a:rPr lang="en-US" sz="1800" dirty="0"/>
              <a:t> will not really give you much information if something is not set correctly or misspelled.</a:t>
            </a:r>
          </a:p>
          <a:p>
            <a:r>
              <a:rPr lang="en-US" sz="1800" dirty="0"/>
              <a:t>I just did a simple search on Google to learn how to change the environmental variables.</a:t>
            </a:r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7A1F6-3EC3-564C-A4E5-B61E53FF3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0390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35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Combinational Logic using always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// combinational logic using an always statement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module gates(input  logic [3:0] a, b, 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           output logic [3:0] y1, y2, y3, y4, y5);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</a:t>
            </a:r>
            <a:r>
              <a:rPr lang="en-US" dirty="0" err="1">
                <a:solidFill>
                  <a:srgbClr val="008000"/>
                </a:solidFill>
                <a:latin typeface="Courier New" pitchFamily="49" charset="0"/>
                <a:cs typeface="Arial" charset="0"/>
              </a:rPr>
              <a:t>always_comb</a:t>
            </a:r>
            <a:r>
              <a:rPr lang="en-US" dirty="0">
                <a:latin typeface="Courier New" pitchFamily="49" charset="0"/>
                <a:cs typeface="Arial" charset="0"/>
              </a:rPr>
              <a:t>        // need begin/end because there is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  begin            // more than one statement in always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    y1 = a &amp; b;    // AND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    y2 = a | b;    // OR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    y3 = a ^ b;    // XOR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    y4 = ~(a &amp; b); // NAND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    y5 = ~(a | b); // NOR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  end</a:t>
            </a:r>
          </a:p>
          <a:p>
            <a:pPr marL="0" indent="0">
              <a:buNone/>
            </a:pPr>
            <a:r>
              <a:rPr lang="en-US" dirty="0" err="1">
                <a:latin typeface="Courier New" pitchFamily="49" charset="0"/>
                <a:cs typeface="Arial" charset="0"/>
              </a:rPr>
              <a:t>endmodule</a:t>
            </a:r>
            <a:endParaRPr lang="en-US" dirty="0">
              <a:latin typeface="Courier New" pitchFamily="49" charset="0"/>
              <a:cs typeface="Arial" charset="0"/>
            </a:endParaRPr>
          </a:p>
          <a:p>
            <a:endParaRPr lang="en-US" sz="1050" dirty="0">
              <a:latin typeface="Courier New" pitchFamily="49" charset="0"/>
              <a:cs typeface="Arial" charset="0"/>
            </a:endParaRPr>
          </a:p>
          <a:p>
            <a:r>
              <a:rPr lang="en-US" sz="2100" b="1" dirty="0">
                <a:cs typeface="Arial" charset="0"/>
              </a:rPr>
              <a:t>This hardware could be described with assign statements using fewer lines of code, so it’s better to use assign statements in this case.</a:t>
            </a:r>
          </a:p>
          <a:p>
            <a:r>
              <a:rPr lang="en-US" sz="2100" b="1" dirty="0">
                <a:cs typeface="Arial" charset="0"/>
              </a:rPr>
              <a:t>However, its sometimes easier, especially for decoding logic, to do this for easy reading and debugging.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370207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37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70846" y="3195935"/>
            <a:ext cx="2514600" cy="923330"/>
          </a:xfrm>
          <a:prstGeom prst="rect">
            <a:avLst/>
          </a:prstGeom>
          <a:solidFill>
            <a:srgbClr val="FF66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Just like a Truth Table – no need to simplify the Boolean logic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48202" y="5985561"/>
            <a:ext cx="3233475" cy="6463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Forgetting this item may result in a latch being inferred.</a:t>
            </a:r>
          </a:p>
        </p:txBody>
      </p:sp>
      <p:cxnSp>
        <p:nvCxnSpPr>
          <p:cNvPr id="5" name="Straight Arrow Connector 4"/>
          <p:cNvCxnSpPr>
            <a:stCxn id="3" idx="0"/>
          </p:cNvCxnSpPr>
          <p:nvPr/>
        </p:nvCxnSpPr>
        <p:spPr>
          <a:xfrm flipH="1" flipV="1">
            <a:off x="5486400" y="5528359"/>
            <a:ext cx="778538" cy="4572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Combinational Logic using case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module </a:t>
            </a:r>
            <a:r>
              <a:rPr lang="en-US" dirty="0" err="1">
                <a:latin typeface="Courier New" pitchFamily="49" charset="0"/>
                <a:cs typeface="Arial" charset="0"/>
              </a:rPr>
              <a:t>sevenseg</a:t>
            </a:r>
            <a:r>
              <a:rPr lang="en-US" dirty="0">
                <a:latin typeface="Courier New" pitchFamily="49" charset="0"/>
                <a:cs typeface="Arial" charset="0"/>
              </a:rPr>
              <a:t>(input  logic [3:0] data, 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              output logic [6:0] segments);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</a:t>
            </a:r>
            <a:r>
              <a:rPr lang="en-US" dirty="0" err="1">
                <a:solidFill>
                  <a:srgbClr val="008000"/>
                </a:solidFill>
                <a:latin typeface="Courier New" pitchFamily="49" charset="0"/>
                <a:cs typeface="Arial" charset="0"/>
              </a:rPr>
              <a:t>always_comb</a:t>
            </a:r>
            <a:endParaRPr lang="en-US" dirty="0">
              <a:solidFill>
                <a:srgbClr val="008000"/>
              </a:solidFill>
              <a:latin typeface="Courier New" pitchFamily="49" charset="0"/>
              <a:cs typeface="Arial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  case (data)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    //                     </a:t>
            </a:r>
            <a:r>
              <a:rPr lang="en-US" dirty="0" err="1">
                <a:latin typeface="Courier New" pitchFamily="49" charset="0"/>
                <a:cs typeface="Arial" charset="0"/>
              </a:rPr>
              <a:t>abc_defg</a:t>
            </a:r>
            <a:r>
              <a:rPr lang="en-US" dirty="0">
                <a:latin typeface="Courier New" pitchFamily="49" charset="0"/>
                <a:cs typeface="Arial" charset="0"/>
              </a:rPr>
              <a:t>     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    0: segments =       7'b111_1110;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    1: segments =       7'b011_0000;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    2: segments =       7'b110_1101;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    3: segments =       7'b111_1001;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    4: segments =       7'b011_0011;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    5: segments =       7'b101_1011;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    6: segments =       7'b101_1111;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    7: segments =       7'b111_0000;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    8: segments =       7'b111_1111;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    9: segments =       7'b111_0011;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    default: segments = 7'b000_0000;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Arial" charset="0"/>
              </a:rPr>
              <a:t>// required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  </a:t>
            </a:r>
            <a:r>
              <a:rPr lang="en-US" dirty="0" err="1">
                <a:latin typeface="Courier New" pitchFamily="49" charset="0"/>
                <a:cs typeface="Arial" charset="0"/>
              </a:rPr>
              <a:t>endcase</a:t>
            </a:r>
            <a:endParaRPr lang="en-US" dirty="0">
              <a:latin typeface="Courier New" pitchFamily="49" charset="0"/>
              <a:cs typeface="Arial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itchFamily="49" charset="0"/>
                <a:cs typeface="Arial" charset="0"/>
              </a:rPr>
              <a:t>endmodule</a:t>
            </a:r>
            <a:r>
              <a:rPr lang="en-US" dirty="0">
                <a:latin typeface="Courier New" pitchFamily="49" charset="0"/>
                <a:cs typeface="Arial" charset="0"/>
              </a:rPr>
              <a:t>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01965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02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Combinational Logic using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>
                <a:latin typeface="Courier New" pitchFamily="49" charset="0"/>
                <a:cs typeface="Arial" charset="0"/>
              </a:rPr>
              <a:t>case </a:t>
            </a:r>
            <a:r>
              <a:rPr lang="en-US" dirty="0">
                <a:latin typeface="Times New Roman" pitchFamily="18" charset="0"/>
                <a:cs typeface="Arial" charset="0"/>
              </a:rPr>
              <a:t>statement  implies combinational logic </a:t>
            </a:r>
            <a:r>
              <a:rPr lang="en-US" b="1" dirty="0">
                <a:latin typeface="Times New Roman" pitchFamily="18" charset="0"/>
                <a:cs typeface="Arial" charset="0"/>
              </a:rPr>
              <a:t>only if</a:t>
            </a:r>
            <a:r>
              <a:rPr lang="en-US" dirty="0">
                <a:latin typeface="Times New Roman" pitchFamily="18" charset="0"/>
                <a:cs typeface="Arial" charset="0"/>
              </a:rPr>
              <a:t> all possible input combinations described</a:t>
            </a:r>
          </a:p>
          <a:p>
            <a:pPr>
              <a:buFontTx/>
              <a:buChar char="•"/>
            </a:pPr>
            <a:r>
              <a:rPr lang="en-US" dirty="0">
                <a:latin typeface="Times New Roman" pitchFamily="18" charset="0"/>
                <a:cs typeface="Arial" charset="0"/>
              </a:rPr>
              <a:t>Remember to use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Arial" charset="0"/>
              </a:rPr>
              <a:t>default</a:t>
            </a:r>
            <a:r>
              <a:rPr lang="en-US" dirty="0">
                <a:latin typeface="Times New Roman" pitchFamily="18" charset="0"/>
                <a:cs typeface="Arial" charset="0"/>
              </a:rPr>
              <a:t> statement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83270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0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pic>
        <p:nvPicPr>
          <p:cNvPr id="870405" name="Picture 5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810002"/>
            <a:ext cx="2219744" cy="284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module </a:t>
            </a:r>
            <a:r>
              <a:rPr lang="en-US" dirty="0" err="1">
                <a:latin typeface="Courier New" pitchFamily="49" charset="0"/>
                <a:cs typeface="Arial" charset="0"/>
              </a:rPr>
              <a:t>priority_casez</a:t>
            </a:r>
            <a:r>
              <a:rPr lang="en-US" dirty="0">
                <a:latin typeface="Courier New" pitchFamily="49" charset="0"/>
                <a:cs typeface="Arial" charset="0"/>
              </a:rPr>
              <a:t>(input  logic [3:0] a, 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                    output logic [3:0] y);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</a:t>
            </a:r>
            <a:r>
              <a:rPr lang="en-US" dirty="0" err="1">
                <a:solidFill>
                  <a:srgbClr val="008000"/>
                </a:solidFill>
                <a:latin typeface="Courier New" pitchFamily="49" charset="0"/>
                <a:cs typeface="Arial" charset="0"/>
              </a:rPr>
              <a:t>always_comb</a:t>
            </a:r>
            <a:endParaRPr lang="en-US" dirty="0">
              <a:solidFill>
                <a:srgbClr val="008000"/>
              </a:solidFill>
              <a:latin typeface="Courier New" pitchFamily="49" charset="0"/>
              <a:cs typeface="Arial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  </a:t>
            </a:r>
            <a:r>
              <a:rPr lang="en-US" dirty="0" err="1">
                <a:latin typeface="Courier New" pitchFamily="49" charset="0"/>
                <a:cs typeface="Arial" charset="0"/>
              </a:rPr>
              <a:t>casez</a:t>
            </a:r>
            <a:r>
              <a:rPr lang="en-US" dirty="0">
                <a:latin typeface="Courier New" pitchFamily="49" charset="0"/>
                <a:cs typeface="Arial" charset="0"/>
              </a:rPr>
              <a:t>(a)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    4'b1???: y = 4'b1000; 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Arial" charset="0"/>
              </a:rPr>
              <a:t>// ? = don’t care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    4'b01??: y = 4'b0100;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    4'b001?: y = 4'b0010;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    4'b0001: y = 4'b0001;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    default: y = 4'b0000;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 </a:t>
            </a:r>
            <a:r>
              <a:rPr lang="en-US" dirty="0" err="1">
                <a:latin typeface="Courier New" pitchFamily="49" charset="0"/>
                <a:cs typeface="Arial" charset="0"/>
              </a:rPr>
              <a:t>endcase</a:t>
            </a:r>
            <a:endParaRPr lang="en-US" dirty="0">
              <a:latin typeface="Courier New" pitchFamily="49" charset="0"/>
              <a:cs typeface="Arial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itchFamily="49" charset="0"/>
                <a:cs typeface="Arial" charset="0"/>
              </a:rPr>
              <a:t>endmodule</a:t>
            </a:r>
            <a:r>
              <a:rPr lang="en-US" dirty="0">
                <a:latin typeface="Courier New" pitchFamily="49" charset="0"/>
                <a:cs typeface="Arial" charset="0"/>
              </a:rPr>
              <a:t>   </a:t>
            </a:r>
          </a:p>
          <a:p>
            <a:endParaRPr lang="en-US" dirty="0"/>
          </a:p>
        </p:txBody>
      </p:sp>
      <p:sp>
        <p:nvSpPr>
          <p:cNvPr id="9" name="Title 8"/>
          <p:cNvSpPr txBox="1">
            <a:spLocks noGrp="1"/>
          </p:cNvSpPr>
          <p:nvPr>
            <p:ph type="title"/>
          </p:nvPr>
        </p:nvSpPr>
        <p:spPr>
          <a:xfrm>
            <a:off x="609600" y="461419"/>
            <a:ext cx="1097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Combinational Logic using </a:t>
            </a:r>
            <a:r>
              <a:rPr lang="en-US" dirty="0" err="1"/>
              <a:t>casez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4E0FF1-B8E2-B13A-E5EB-54E145F7C89D}"/>
              </a:ext>
            </a:extLst>
          </p:cNvPr>
          <p:cNvSpPr txBox="1"/>
          <p:nvPr/>
        </p:nvSpPr>
        <p:spPr>
          <a:xfrm>
            <a:off x="5562600" y="6562400"/>
            <a:ext cx="7857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[Harris/Harris]</a:t>
            </a:r>
          </a:p>
        </p:txBody>
      </p:sp>
    </p:spTree>
    <p:extLst>
      <p:ext uri="{BB962C8B-B14F-4D97-AF65-F5344CB8AC3E}">
        <p14:creationId xmlns:p14="http://schemas.microsoft.com/office/powerpoint/2010/main" val="1494073769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Blocking vs. </a:t>
            </a:r>
            <a:r>
              <a:rPr lang="en-US" dirty="0" err="1"/>
              <a:t>Nonblocking</a:t>
            </a:r>
            <a:r>
              <a:rPr lang="en-US" dirty="0"/>
              <a:t> Assignment</a:t>
            </a:r>
          </a:p>
        </p:txBody>
      </p:sp>
      <p:sp>
        <p:nvSpPr>
          <p:cNvPr id="970755" name="Rectangle 3"/>
          <p:cNvSpPr>
            <a:spLocks noGrp="1" noChangeArrowheads="1"/>
          </p:cNvSpPr>
          <p:nvPr>
            <p:ph idx="1"/>
            <p:custDataLst>
              <p:tags r:id="rId1"/>
            </p:custDataLst>
          </p:nvPr>
        </p:nvSpPr>
        <p:spPr>
          <a:xfrm>
            <a:off x="457200" y="1600201"/>
            <a:ext cx="7543800" cy="1608136"/>
          </a:xfrm>
        </p:spPr>
        <p:txBody>
          <a:bodyPr>
            <a:noAutofit/>
          </a:bodyPr>
          <a:lstStyle/>
          <a:p>
            <a:r>
              <a:rPr lang="en-US" dirty="0"/>
              <a:t>&lt;= is </a:t>
            </a:r>
            <a:r>
              <a:rPr lang="en-US" b="1" dirty="0" err="1"/>
              <a:t>nonblocking</a:t>
            </a:r>
            <a:r>
              <a:rPr lang="en-US" dirty="0"/>
              <a:t> assignment</a:t>
            </a:r>
          </a:p>
          <a:p>
            <a:pPr lvl="1"/>
            <a:r>
              <a:rPr lang="en-US" dirty="0"/>
              <a:t>Occurs simultaneously with others</a:t>
            </a:r>
          </a:p>
          <a:p>
            <a:r>
              <a:rPr lang="en-US" dirty="0"/>
              <a:t>= is </a:t>
            </a:r>
            <a:r>
              <a:rPr lang="en-US" b="1" dirty="0"/>
              <a:t>blocking</a:t>
            </a:r>
            <a:r>
              <a:rPr lang="en-US" dirty="0"/>
              <a:t> assignment</a:t>
            </a:r>
          </a:p>
          <a:p>
            <a:pPr lvl="1"/>
            <a:r>
              <a:rPr lang="en-US" dirty="0"/>
              <a:t>Occurs in order it appears in file</a:t>
            </a:r>
          </a:p>
        </p:txBody>
      </p:sp>
      <p:pic>
        <p:nvPicPr>
          <p:cNvPr id="970756" name="Picture 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5951539"/>
            <a:ext cx="2332038" cy="754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70758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3208337"/>
            <a:ext cx="37338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/>
            <a:r>
              <a:rPr lang="en-US" sz="1400" dirty="0">
                <a:latin typeface="Courier10 BT" pitchFamily="49" charset="0"/>
                <a:cs typeface="Arial" charset="0"/>
              </a:rPr>
              <a:t>// Good synchronizer using </a:t>
            </a:r>
          </a:p>
          <a:p>
            <a:pPr marL="342900" indent="-342900"/>
            <a:r>
              <a:rPr lang="en-US" sz="1400" dirty="0">
                <a:latin typeface="Courier10 BT" pitchFamily="49" charset="0"/>
                <a:cs typeface="Arial" charset="0"/>
              </a:rPr>
              <a:t>// </a:t>
            </a:r>
            <a:r>
              <a:rPr lang="en-US" sz="1400" dirty="0" err="1">
                <a:latin typeface="Courier10 BT" pitchFamily="49" charset="0"/>
                <a:cs typeface="Arial" charset="0"/>
              </a:rPr>
              <a:t>nonblocking</a:t>
            </a:r>
            <a:r>
              <a:rPr lang="en-US" sz="1400" dirty="0">
                <a:latin typeface="Courier10 BT" pitchFamily="49" charset="0"/>
                <a:cs typeface="Arial" charset="0"/>
              </a:rPr>
              <a:t> assignments</a:t>
            </a:r>
          </a:p>
          <a:p>
            <a:pPr marL="342900" indent="-342900"/>
            <a:r>
              <a:rPr lang="en-US" sz="1400" dirty="0">
                <a:latin typeface="Courier10 BT" pitchFamily="49" charset="0"/>
                <a:cs typeface="Arial" charset="0"/>
              </a:rPr>
              <a:t>module </a:t>
            </a:r>
            <a:r>
              <a:rPr lang="en-US" sz="1400" dirty="0" err="1">
                <a:latin typeface="Courier10 BT" pitchFamily="49" charset="0"/>
                <a:cs typeface="Arial" charset="0"/>
              </a:rPr>
              <a:t>syncgood</a:t>
            </a:r>
            <a:r>
              <a:rPr lang="en-US" sz="1400" dirty="0">
                <a:latin typeface="Courier10 BT" pitchFamily="49" charset="0"/>
                <a:cs typeface="Arial" charset="0"/>
              </a:rPr>
              <a:t>(input  logic </a:t>
            </a:r>
            <a:r>
              <a:rPr lang="en-US" sz="1400" dirty="0" err="1">
                <a:latin typeface="Courier10 BT" pitchFamily="49" charset="0"/>
                <a:cs typeface="Arial" charset="0"/>
              </a:rPr>
              <a:t>clk</a:t>
            </a:r>
            <a:r>
              <a:rPr lang="en-US" sz="1400" dirty="0">
                <a:latin typeface="Courier10 BT" pitchFamily="49" charset="0"/>
                <a:cs typeface="Arial" charset="0"/>
              </a:rPr>
              <a:t>,</a:t>
            </a:r>
          </a:p>
          <a:p>
            <a:pPr marL="342900" indent="-342900"/>
            <a:r>
              <a:rPr lang="en-US" sz="1400" dirty="0">
                <a:latin typeface="Courier10 BT" pitchFamily="49" charset="0"/>
                <a:cs typeface="Arial" charset="0"/>
              </a:rPr>
              <a:t>                input  logic d,</a:t>
            </a:r>
          </a:p>
          <a:p>
            <a:pPr marL="342900" indent="-342900"/>
            <a:r>
              <a:rPr lang="en-US" sz="1400" dirty="0">
                <a:latin typeface="Courier10 BT" pitchFamily="49" charset="0"/>
                <a:cs typeface="Arial" charset="0"/>
              </a:rPr>
              <a:t>                output logic q);</a:t>
            </a:r>
          </a:p>
          <a:p>
            <a:pPr marL="342900" indent="-342900"/>
            <a:r>
              <a:rPr lang="en-US" sz="1400" dirty="0">
                <a:latin typeface="Courier10 BT" pitchFamily="49" charset="0"/>
                <a:cs typeface="Arial" charset="0"/>
              </a:rPr>
              <a:t>  logic n1;</a:t>
            </a:r>
          </a:p>
          <a:p>
            <a:pPr marL="342900" indent="-342900"/>
            <a:r>
              <a:rPr lang="en-US" sz="1400" dirty="0">
                <a:latin typeface="Courier10 BT" pitchFamily="49" charset="0"/>
                <a:cs typeface="Arial" charset="0"/>
              </a:rPr>
              <a:t>  </a:t>
            </a:r>
            <a:r>
              <a:rPr lang="en-US" sz="1400" dirty="0" err="1">
                <a:latin typeface="Courier10 BT" pitchFamily="49" charset="0"/>
                <a:cs typeface="Arial" charset="0"/>
              </a:rPr>
              <a:t>always_ff</a:t>
            </a:r>
            <a:r>
              <a:rPr lang="en-US" sz="1400" dirty="0">
                <a:latin typeface="Courier10 BT" pitchFamily="49" charset="0"/>
                <a:cs typeface="Arial" charset="0"/>
              </a:rPr>
              <a:t> @(</a:t>
            </a:r>
            <a:r>
              <a:rPr lang="en-US" sz="1400" dirty="0" err="1">
                <a:latin typeface="Courier10 BT" pitchFamily="49" charset="0"/>
                <a:cs typeface="Arial" charset="0"/>
              </a:rPr>
              <a:t>posedge</a:t>
            </a:r>
            <a:r>
              <a:rPr lang="en-US" sz="1400" dirty="0">
                <a:latin typeface="Courier10 BT" pitchFamily="49" charset="0"/>
                <a:cs typeface="Arial" charset="0"/>
              </a:rPr>
              <a:t> </a:t>
            </a:r>
            <a:r>
              <a:rPr lang="en-US" sz="1400" dirty="0" err="1">
                <a:latin typeface="Courier10 BT" pitchFamily="49" charset="0"/>
                <a:cs typeface="Arial" charset="0"/>
              </a:rPr>
              <a:t>clk</a:t>
            </a:r>
            <a:r>
              <a:rPr lang="en-US" sz="1400" dirty="0">
                <a:latin typeface="Courier10 BT" pitchFamily="49" charset="0"/>
                <a:cs typeface="Arial" charset="0"/>
              </a:rPr>
              <a:t>)</a:t>
            </a:r>
          </a:p>
          <a:p>
            <a:pPr marL="342900" indent="-342900"/>
            <a:r>
              <a:rPr lang="en-US" sz="1400" dirty="0">
                <a:latin typeface="Courier10 BT" pitchFamily="49" charset="0"/>
                <a:cs typeface="Arial" charset="0"/>
              </a:rPr>
              <a:t>    begin</a:t>
            </a:r>
          </a:p>
          <a:p>
            <a:pPr marL="342900" indent="-342900"/>
            <a:r>
              <a:rPr lang="en-US" sz="1400" dirty="0">
                <a:latin typeface="Courier10 BT" pitchFamily="49" charset="0"/>
                <a:cs typeface="Arial" charset="0"/>
              </a:rPr>
              <a:t>      n1 &lt;= d;  // </a:t>
            </a:r>
            <a:r>
              <a:rPr lang="en-US" sz="1400" dirty="0" err="1">
                <a:latin typeface="Courier10 BT" pitchFamily="49" charset="0"/>
                <a:cs typeface="Arial" charset="0"/>
              </a:rPr>
              <a:t>nonblocking</a:t>
            </a:r>
            <a:endParaRPr lang="en-US" sz="1400" dirty="0">
              <a:latin typeface="Courier10 BT" pitchFamily="49" charset="0"/>
              <a:cs typeface="Arial" charset="0"/>
            </a:endParaRPr>
          </a:p>
          <a:p>
            <a:pPr marL="342900" indent="-342900"/>
            <a:r>
              <a:rPr lang="en-US" sz="1400" dirty="0">
                <a:latin typeface="Courier10 BT" pitchFamily="49" charset="0"/>
                <a:cs typeface="Arial" charset="0"/>
              </a:rPr>
              <a:t>      q  &lt;= n1; // </a:t>
            </a:r>
            <a:r>
              <a:rPr lang="en-US" sz="1400" dirty="0" err="1">
                <a:latin typeface="Courier10 BT" pitchFamily="49" charset="0"/>
                <a:cs typeface="Arial" charset="0"/>
              </a:rPr>
              <a:t>nonblocking</a:t>
            </a:r>
            <a:endParaRPr lang="en-US" sz="1400" dirty="0">
              <a:latin typeface="Courier10 BT" pitchFamily="49" charset="0"/>
              <a:cs typeface="Arial" charset="0"/>
            </a:endParaRPr>
          </a:p>
          <a:p>
            <a:pPr marL="342900" indent="-342900"/>
            <a:r>
              <a:rPr lang="en-US" sz="1400" dirty="0">
                <a:latin typeface="Courier10 BT" pitchFamily="49" charset="0"/>
                <a:cs typeface="Arial" charset="0"/>
              </a:rPr>
              <a:t>    end</a:t>
            </a:r>
          </a:p>
          <a:p>
            <a:pPr marL="342900" indent="-342900"/>
            <a:r>
              <a:rPr lang="en-US" sz="1400" dirty="0" err="1">
                <a:latin typeface="Courier10 BT" pitchFamily="49" charset="0"/>
                <a:cs typeface="Arial" charset="0"/>
              </a:rPr>
              <a:t>endmodule</a:t>
            </a:r>
            <a:endParaRPr lang="en-US" dirty="0">
              <a:latin typeface="Courier New" pitchFamily="49" charset="0"/>
              <a:cs typeface="Arial" charset="0"/>
            </a:endParaRPr>
          </a:p>
        </p:txBody>
      </p:sp>
      <p:pic>
        <p:nvPicPr>
          <p:cNvPr id="970759" name="Picture 7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5799137"/>
            <a:ext cx="2286000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70760" name="Rectangle 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876800" y="3208337"/>
            <a:ext cx="36576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/>
            <a:r>
              <a:rPr lang="en-US" sz="1400" dirty="0">
                <a:latin typeface="Courier10 BT" pitchFamily="49" charset="0"/>
                <a:cs typeface="Arial" charset="0"/>
              </a:rPr>
              <a:t>// Bad synchronizer using </a:t>
            </a:r>
          </a:p>
          <a:p>
            <a:pPr marL="342900" indent="-342900"/>
            <a:r>
              <a:rPr lang="en-US" sz="1400" dirty="0">
                <a:latin typeface="Courier10 BT" pitchFamily="49" charset="0"/>
                <a:cs typeface="Arial" charset="0"/>
              </a:rPr>
              <a:t>// blocking assignments</a:t>
            </a:r>
          </a:p>
          <a:p>
            <a:pPr marL="342900" indent="-342900"/>
            <a:r>
              <a:rPr lang="en-US" sz="1400" dirty="0">
                <a:latin typeface="Courier10 BT" pitchFamily="49" charset="0"/>
                <a:cs typeface="Arial" charset="0"/>
              </a:rPr>
              <a:t>module </a:t>
            </a:r>
            <a:r>
              <a:rPr lang="en-US" sz="1400" dirty="0" err="1">
                <a:latin typeface="Courier10 BT" pitchFamily="49" charset="0"/>
                <a:cs typeface="Arial" charset="0"/>
              </a:rPr>
              <a:t>syncbad</a:t>
            </a:r>
            <a:r>
              <a:rPr lang="en-US" sz="1400" dirty="0">
                <a:latin typeface="Courier10 BT" pitchFamily="49" charset="0"/>
                <a:cs typeface="Arial" charset="0"/>
              </a:rPr>
              <a:t>(input logic  </a:t>
            </a:r>
            <a:r>
              <a:rPr lang="en-US" sz="1400" dirty="0" err="1">
                <a:latin typeface="Courier10 BT" pitchFamily="49" charset="0"/>
                <a:cs typeface="Arial" charset="0"/>
              </a:rPr>
              <a:t>clk</a:t>
            </a:r>
            <a:r>
              <a:rPr lang="en-US" sz="1400" dirty="0">
                <a:latin typeface="Courier10 BT" pitchFamily="49" charset="0"/>
                <a:cs typeface="Arial" charset="0"/>
              </a:rPr>
              <a:t>,</a:t>
            </a:r>
          </a:p>
          <a:p>
            <a:pPr marL="342900" indent="-342900"/>
            <a:r>
              <a:rPr lang="en-US" sz="1400" dirty="0">
                <a:latin typeface="Courier10 BT" pitchFamily="49" charset="0"/>
                <a:cs typeface="Arial" charset="0"/>
              </a:rPr>
              <a:t>               input  logic d,</a:t>
            </a:r>
          </a:p>
          <a:p>
            <a:pPr marL="342900" indent="-342900"/>
            <a:r>
              <a:rPr lang="en-US" sz="1400" dirty="0">
                <a:latin typeface="Courier10 BT" pitchFamily="49" charset="0"/>
                <a:cs typeface="Arial" charset="0"/>
              </a:rPr>
              <a:t>               output logic q);</a:t>
            </a:r>
          </a:p>
          <a:p>
            <a:pPr marL="342900" indent="-342900"/>
            <a:r>
              <a:rPr lang="en-US" sz="1400" dirty="0">
                <a:latin typeface="Courier10 BT" pitchFamily="49" charset="0"/>
                <a:cs typeface="Arial" charset="0"/>
              </a:rPr>
              <a:t>  logic n1;</a:t>
            </a:r>
          </a:p>
          <a:p>
            <a:pPr marL="342900" indent="-342900"/>
            <a:r>
              <a:rPr lang="en-US" sz="1400" dirty="0">
                <a:latin typeface="Courier10 BT" pitchFamily="49" charset="0"/>
                <a:cs typeface="Arial" charset="0"/>
              </a:rPr>
              <a:t>  </a:t>
            </a:r>
            <a:r>
              <a:rPr lang="en-US" sz="1400" dirty="0" err="1">
                <a:latin typeface="Courier10 BT" pitchFamily="49" charset="0"/>
                <a:cs typeface="Arial" charset="0"/>
              </a:rPr>
              <a:t>always_ff</a:t>
            </a:r>
            <a:r>
              <a:rPr lang="en-US" sz="1400" dirty="0">
                <a:latin typeface="Courier10 BT" pitchFamily="49" charset="0"/>
                <a:cs typeface="Arial" charset="0"/>
              </a:rPr>
              <a:t> @(</a:t>
            </a:r>
            <a:r>
              <a:rPr lang="en-US" sz="1400" dirty="0" err="1">
                <a:latin typeface="Courier10 BT" pitchFamily="49" charset="0"/>
                <a:cs typeface="Arial" charset="0"/>
              </a:rPr>
              <a:t>posedge</a:t>
            </a:r>
            <a:r>
              <a:rPr lang="en-US" sz="1400" dirty="0">
                <a:latin typeface="Courier10 BT" pitchFamily="49" charset="0"/>
                <a:cs typeface="Arial" charset="0"/>
              </a:rPr>
              <a:t> </a:t>
            </a:r>
            <a:r>
              <a:rPr lang="en-US" sz="1400" dirty="0" err="1">
                <a:latin typeface="Courier10 BT" pitchFamily="49" charset="0"/>
                <a:cs typeface="Arial" charset="0"/>
              </a:rPr>
              <a:t>clk</a:t>
            </a:r>
            <a:r>
              <a:rPr lang="en-US" sz="1400" dirty="0">
                <a:latin typeface="Courier10 BT" pitchFamily="49" charset="0"/>
                <a:cs typeface="Arial" charset="0"/>
              </a:rPr>
              <a:t>)</a:t>
            </a:r>
          </a:p>
          <a:p>
            <a:pPr marL="342900" indent="-342900"/>
            <a:r>
              <a:rPr lang="en-US" sz="1400" dirty="0">
                <a:latin typeface="Courier10 BT" pitchFamily="49" charset="0"/>
                <a:cs typeface="Arial" charset="0"/>
              </a:rPr>
              <a:t>    begin</a:t>
            </a:r>
          </a:p>
          <a:p>
            <a:pPr marL="342900" indent="-342900"/>
            <a:r>
              <a:rPr lang="en-US" sz="1400" dirty="0">
                <a:latin typeface="Courier10 BT" pitchFamily="49" charset="0"/>
                <a:cs typeface="Arial" charset="0"/>
              </a:rPr>
              <a:t>      n1 = d;  // blocking</a:t>
            </a:r>
          </a:p>
          <a:p>
            <a:pPr marL="342900" indent="-342900"/>
            <a:r>
              <a:rPr lang="en-US" sz="1400" dirty="0">
                <a:latin typeface="Courier10 BT" pitchFamily="49" charset="0"/>
                <a:cs typeface="Arial" charset="0"/>
              </a:rPr>
              <a:t>      q  = n1; // blocking</a:t>
            </a:r>
          </a:p>
          <a:p>
            <a:pPr marL="342900" indent="-342900"/>
            <a:r>
              <a:rPr lang="en-US" sz="1400" dirty="0">
                <a:latin typeface="Courier10 BT" pitchFamily="49" charset="0"/>
                <a:cs typeface="Arial" charset="0"/>
              </a:rPr>
              <a:t>    end</a:t>
            </a:r>
          </a:p>
          <a:p>
            <a:pPr marL="342900" indent="-342900"/>
            <a:r>
              <a:rPr lang="en-US" sz="1400" dirty="0" err="1">
                <a:latin typeface="Courier10 BT" pitchFamily="49" charset="0"/>
                <a:cs typeface="Arial" charset="0"/>
              </a:rPr>
              <a:t>endmodule</a:t>
            </a:r>
            <a:endParaRPr lang="en-US" dirty="0">
              <a:latin typeface="Courier New" pitchFamily="49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04927" y="2081105"/>
            <a:ext cx="2807825" cy="646331"/>
          </a:xfrm>
          <a:prstGeom prst="rect">
            <a:avLst/>
          </a:prstGeom>
          <a:solidFill>
            <a:srgbClr val="FF66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Now you know why behavior coding is bad!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1522AA-B65A-4B2B-D912-2E61E1DCB7BA}"/>
              </a:ext>
            </a:extLst>
          </p:cNvPr>
          <p:cNvSpPr txBox="1"/>
          <p:nvPr/>
        </p:nvSpPr>
        <p:spPr>
          <a:xfrm>
            <a:off x="6705600" y="6542315"/>
            <a:ext cx="7857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[Harris/Harris]</a:t>
            </a:r>
          </a:p>
        </p:txBody>
      </p:sp>
    </p:spTree>
    <p:extLst>
      <p:ext uri="{BB962C8B-B14F-4D97-AF65-F5344CB8AC3E}">
        <p14:creationId xmlns:p14="http://schemas.microsoft.com/office/powerpoint/2010/main" val="28073118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42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Rules for Signal 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b="1" dirty="0">
                <a:latin typeface="Times New Roman" pitchFamily="18" charset="0"/>
                <a:cs typeface="Arial" charset="0"/>
              </a:rPr>
              <a:t>Synchronous sequential logic:</a:t>
            </a:r>
            <a:r>
              <a:rPr lang="en-US" dirty="0">
                <a:latin typeface="Times New Roman" pitchFamily="18" charset="0"/>
                <a:cs typeface="Arial" charset="0"/>
              </a:rPr>
              <a:t> use </a:t>
            </a:r>
            <a:r>
              <a:rPr lang="en-US" b="1" dirty="0" err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always_ff</a:t>
            </a:r>
            <a:r>
              <a:rPr lang="en-US" b="1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@(</a:t>
            </a:r>
            <a:r>
              <a:rPr lang="en-US" b="1" dirty="0" err="1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posedge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clk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Times New Roman" pitchFamily="18" charset="0"/>
                <a:cs typeface="Arial" charset="0"/>
              </a:rPr>
              <a:t>and </a:t>
            </a:r>
            <a:r>
              <a:rPr lang="en-US" dirty="0" err="1">
                <a:latin typeface="Times New Roman" pitchFamily="18" charset="0"/>
                <a:cs typeface="Arial" charset="0"/>
              </a:rPr>
              <a:t>nonblocking</a:t>
            </a:r>
            <a:r>
              <a:rPr lang="en-US" dirty="0">
                <a:latin typeface="Times New Roman" pitchFamily="18" charset="0"/>
                <a:cs typeface="Arial" charset="0"/>
              </a:rPr>
              <a:t> assignments (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>
                <a:latin typeface="Times New Roman" pitchFamily="18" charset="0"/>
                <a:cs typeface="Arial" charset="0"/>
              </a:rPr>
              <a:t>)</a:t>
            </a:r>
            <a:r>
              <a:rPr lang="en-US" sz="1600" dirty="0">
                <a:latin typeface="Courier New" pitchFamily="49" charset="0"/>
                <a:cs typeface="Arial" charset="0"/>
              </a:rPr>
              <a:t>    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Arial" charset="0"/>
              </a:rPr>
              <a:t>        </a:t>
            </a:r>
            <a:r>
              <a:rPr lang="en-US" sz="1600" dirty="0" err="1">
                <a:latin typeface="Courier New" pitchFamily="49" charset="0"/>
                <a:cs typeface="Arial" charset="0"/>
              </a:rPr>
              <a:t>always_ff</a:t>
            </a:r>
            <a:r>
              <a:rPr lang="en-US" sz="1600" dirty="0">
                <a:latin typeface="Courier New" pitchFamily="49" charset="0"/>
                <a:cs typeface="Arial" charset="0"/>
              </a:rPr>
              <a:t> @ (</a:t>
            </a:r>
            <a:r>
              <a:rPr lang="en-US" sz="1600" dirty="0" err="1">
                <a:latin typeface="Courier New" pitchFamily="49" charset="0"/>
                <a:cs typeface="Arial" charset="0"/>
              </a:rPr>
              <a:t>posedge</a:t>
            </a:r>
            <a:r>
              <a:rPr lang="en-US" sz="1600" dirty="0">
                <a:latin typeface="Courier New" pitchFamily="49" charset="0"/>
                <a:cs typeface="Arial" charset="0"/>
              </a:rPr>
              <a:t> </a:t>
            </a:r>
            <a:r>
              <a:rPr lang="en-US" sz="1600" dirty="0" err="1">
                <a:latin typeface="Courier New" pitchFamily="49" charset="0"/>
                <a:cs typeface="Arial" charset="0"/>
              </a:rPr>
              <a:t>clk</a:t>
            </a:r>
            <a:r>
              <a:rPr lang="en-US" sz="1600" dirty="0">
                <a:latin typeface="Courier New" pitchFamily="49" charset="0"/>
                <a:cs typeface="Arial" charset="0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latin typeface="Courier New" pitchFamily="49" charset="0"/>
                <a:cs typeface="Arial" charset="0"/>
              </a:rPr>
              <a:t>		   q &lt;= d; // </a:t>
            </a:r>
            <a:r>
              <a:rPr lang="en-US" sz="1600" dirty="0" err="1">
                <a:latin typeface="Courier New" pitchFamily="49" charset="0"/>
                <a:cs typeface="Arial" charset="0"/>
              </a:rPr>
              <a:t>nonblocking</a:t>
            </a:r>
            <a:endParaRPr lang="en-US" sz="1600" dirty="0">
              <a:latin typeface="Courier New" pitchFamily="49" charset="0"/>
              <a:cs typeface="Arial" charset="0"/>
            </a:endParaRPr>
          </a:p>
          <a:p>
            <a:endParaRPr lang="en-US" sz="700" dirty="0">
              <a:latin typeface="Courier New" pitchFamily="49" charset="0"/>
              <a:cs typeface="Arial" charset="0"/>
            </a:endParaRPr>
          </a:p>
          <a:p>
            <a:pPr>
              <a:buFontTx/>
              <a:buChar char="•"/>
            </a:pPr>
            <a:r>
              <a:rPr lang="en-US" b="1" dirty="0">
                <a:latin typeface="Times New Roman" pitchFamily="18" charset="0"/>
                <a:cs typeface="Arial" charset="0"/>
              </a:rPr>
              <a:t>Simple combinational logic:</a:t>
            </a:r>
            <a:r>
              <a:rPr lang="en-US" dirty="0">
                <a:latin typeface="Times New Roman" pitchFamily="18" charset="0"/>
                <a:cs typeface="Arial" charset="0"/>
              </a:rPr>
              <a:t> use continuous assignments (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assign </a:t>
            </a:r>
            <a:r>
              <a:rPr lang="mr-IN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dirty="0">
                <a:latin typeface="Times New Roman" pitchFamily="18" charset="0"/>
                <a:cs typeface="Arial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Arial" charset="0"/>
              </a:rPr>
              <a:t>            </a:t>
            </a:r>
            <a:r>
              <a:rPr lang="en-US" sz="1600" dirty="0">
                <a:latin typeface="Courier New" pitchFamily="49" charset="0"/>
                <a:cs typeface="Arial" charset="0"/>
              </a:rPr>
              <a:t> assign y = a &amp; b; </a:t>
            </a:r>
          </a:p>
          <a:p>
            <a:endParaRPr lang="en-US" sz="700" dirty="0">
              <a:latin typeface="Courier New" pitchFamily="49" charset="0"/>
              <a:cs typeface="Arial" charset="0"/>
            </a:endParaRPr>
          </a:p>
          <a:p>
            <a:pPr>
              <a:buFontTx/>
              <a:buChar char="•"/>
            </a:pPr>
            <a:r>
              <a:rPr lang="en-US" b="1" dirty="0">
                <a:latin typeface="Times New Roman" pitchFamily="18" charset="0"/>
                <a:cs typeface="Arial" charset="0"/>
              </a:rPr>
              <a:t>More complicated combinational logic: </a:t>
            </a:r>
            <a:r>
              <a:rPr lang="en-US" dirty="0">
                <a:latin typeface="Times New Roman" pitchFamily="18" charset="0"/>
                <a:cs typeface="Arial" charset="0"/>
              </a:rPr>
              <a:t>use </a:t>
            </a:r>
            <a:r>
              <a:rPr lang="en-US" b="1" dirty="0" err="1">
                <a:solidFill>
                  <a:srgbClr val="008000"/>
                </a:solidFill>
                <a:latin typeface="Courier New" pitchFamily="49" charset="0"/>
                <a:cs typeface="Arial" charset="0"/>
              </a:rPr>
              <a:t>always_comb</a:t>
            </a:r>
            <a:r>
              <a:rPr lang="en-US" dirty="0">
                <a:solidFill>
                  <a:srgbClr val="00800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dirty="0">
                <a:latin typeface="Times New Roman" pitchFamily="18" charset="0"/>
                <a:cs typeface="Arial" charset="0"/>
              </a:rPr>
              <a:t>and blocking assignments (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Times New Roman" pitchFamily="18" charset="0"/>
                <a:cs typeface="Arial" charset="0"/>
              </a:rPr>
              <a:t>)</a:t>
            </a:r>
          </a:p>
          <a:p>
            <a:endParaRPr lang="en-US" sz="700" dirty="0">
              <a:latin typeface="Courier New" pitchFamily="49" charset="0"/>
              <a:cs typeface="Arial" charset="0"/>
            </a:endParaRPr>
          </a:p>
          <a:p>
            <a:pPr>
              <a:buFontTx/>
              <a:buChar char="•"/>
            </a:pPr>
            <a:r>
              <a:rPr lang="en-US" dirty="0">
                <a:latin typeface="Times New Roman" pitchFamily="18" charset="0"/>
                <a:cs typeface="Arial" charset="0"/>
              </a:rPr>
              <a:t>Assign a signal in </a:t>
            </a:r>
            <a:r>
              <a:rPr lang="en-US" b="1" dirty="0">
                <a:latin typeface="Times New Roman" pitchFamily="18" charset="0"/>
                <a:cs typeface="Arial" charset="0"/>
              </a:rPr>
              <a:t>only one</a:t>
            </a:r>
            <a:r>
              <a:rPr lang="en-US" dirty="0">
                <a:latin typeface="Times New Roman" pitchFamily="18" charset="0"/>
                <a:cs typeface="Arial" charset="0"/>
              </a:rPr>
              <a:t> </a:t>
            </a:r>
            <a:r>
              <a:rPr lang="en-US" dirty="0">
                <a:latin typeface="Courier New" pitchFamily="49" charset="0"/>
                <a:cs typeface="Arial" charset="0"/>
              </a:rPr>
              <a:t>always</a:t>
            </a:r>
            <a:r>
              <a:rPr lang="en-US" dirty="0">
                <a:latin typeface="Times New Roman" pitchFamily="18" charset="0"/>
                <a:cs typeface="Arial" charset="0"/>
              </a:rPr>
              <a:t> statement or continuous assignment statement.</a:t>
            </a:r>
          </a:p>
        </p:txBody>
      </p:sp>
    </p:spTree>
    <p:extLst>
      <p:ext uri="{BB962C8B-B14F-4D97-AF65-F5344CB8AC3E}">
        <p14:creationId xmlns:p14="http://schemas.microsoft.com/office/powerpoint/2010/main" val="121726121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45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Machines (FSMs)</a:t>
            </a:r>
          </a:p>
        </p:txBody>
      </p:sp>
      <p:graphicFrame>
        <p:nvGraphicFramePr>
          <p:cNvPr id="872452" name="Object 4"/>
          <p:cNvGraphicFramePr>
            <a:graphicFrameLocks noGrp="1" noChangeAspect="1"/>
          </p:cNvGraphicFramePr>
          <p:nvPr>
            <p:ph idx="1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03543724"/>
              </p:ext>
            </p:extLst>
          </p:nvPr>
        </p:nvGraphicFramePr>
        <p:xfrm>
          <a:off x="408972" y="4530727"/>
          <a:ext cx="7791222" cy="171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606760" imgH="574560" progId="Visio.Drawing.6">
                  <p:embed/>
                </p:oleObj>
              </mc:Choice>
              <mc:Fallback>
                <p:oleObj name="VISIO" r:id="rId6" imgW="2606760" imgH="5745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972" y="4530727"/>
                        <a:ext cx="7791222" cy="171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2454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34052" y="1858962"/>
            <a:ext cx="8252749" cy="2484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Three blocks: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Times New Roman" pitchFamily="18" charset="0"/>
                <a:cs typeface="Arial" charset="0"/>
              </a:rPr>
              <a:t>next state logic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Times New Roman" pitchFamily="18" charset="0"/>
                <a:cs typeface="Arial" charset="0"/>
              </a:rPr>
              <a:t>state register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Times New Roman" pitchFamily="18" charset="0"/>
                <a:cs typeface="Arial" charset="0"/>
              </a:rPr>
              <a:t>output logic  (can be combined within next state logic)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1F232-D9F3-4AD3-320A-72C36E8D0604}"/>
              </a:ext>
            </a:extLst>
          </p:cNvPr>
          <p:cNvSpPr txBox="1"/>
          <p:nvPr/>
        </p:nvSpPr>
        <p:spPr>
          <a:xfrm>
            <a:off x="6324600" y="6340209"/>
            <a:ext cx="7857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[Harris/Harris]</a:t>
            </a:r>
          </a:p>
        </p:txBody>
      </p:sp>
    </p:spTree>
    <p:extLst>
      <p:ext uri="{BB962C8B-B14F-4D97-AF65-F5344CB8AC3E}">
        <p14:creationId xmlns:p14="http://schemas.microsoft.com/office/powerpoint/2010/main" val="2449666039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477" name="Rectangle 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752600" y="5645552"/>
            <a:ext cx="5791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en-US" sz="2400" dirty="0">
                <a:latin typeface="Times New Roman" pitchFamily="18" charset="0"/>
                <a:cs typeface="Arial" charset="0"/>
              </a:rPr>
              <a:t>The double circle indicates the reset state</a:t>
            </a:r>
          </a:p>
        </p:txBody>
      </p:sp>
      <p:sp>
        <p:nvSpPr>
          <p:cNvPr id="87347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FSM Example: Divide by 3</a:t>
            </a:r>
          </a:p>
        </p:txBody>
      </p:sp>
      <p:graphicFrame>
        <p:nvGraphicFramePr>
          <p:cNvPr id="873476" name="Object 4"/>
          <p:cNvGraphicFramePr>
            <a:graphicFrameLocks noGrp="1" noChangeAspect="1"/>
          </p:cNvGraphicFramePr>
          <p:nvPr>
            <p:ph idx="1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213761797"/>
              </p:ext>
            </p:extLst>
          </p:nvPr>
        </p:nvGraphicFramePr>
        <p:xfrm>
          <a:off x="2667000" y="1883477"/>
          <a:ext cx="3276600" cy="32962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1072440" imgH="1189800" progId="Visio.Drawing.6">
                  <p:embed/>
                </p:oleObj>
              </mc:Choice>
              <mc:Fallback>
                <p:oleObj name="VISIO" r:id="rId6" imgW="1072440" imgH="11898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883477"/>
                        <a:ext cx="3276600" cy="32962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B822CF6-A102-C2A0-41A2-9C0956836CFE}"/>
              </a:ext>
            </a:extLst>
          </p:cNvPr>
          <p:cNvSpPr txBox="1"/>
          <p:nvPr/>
        </p:nvSpPr>
        <p:spPr>
          <a:xfrm>
            <a:off x="6324600" y="1775755"/>
            <a:ext cx="7857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[Harris/Harris]</a:t>
            </a:r>
          </a:p>
        </p:txBody>
      </p:sp>
    </p:spTree>
    <p:extLst>
      <p:ext uri="{BB962C8B-B14F-4D97-AF65-F5344CB8AC3E}">
        <p14:creationId xmlns:p14="http://schemas.microsoft.com/office/powerpoint/2010/main" val="566746561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49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FSM in </a:t>
            </a:r>
            <a:r>
              <a:rPr lang="en-US" dirty="0" err="1"/>
              <a:t>SystemVerilog</a:t>
            </a:r>
            <a:endParaRPr lang="en-US" dirty="0"/>
          </a:p>
        </p:txBody>
      </p:sp>
      <p:sp>
        <p:nvSpPr>
          <p:cNvPr id="874500" name="Rectangle 4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8229600" cy="4876800"/>
          </a:xfrm>
        </p:spPr>
        <p:txBody>
          <a:bodyPr>
            <a:normAutofit lnSpcReduction="10000"/>
          </a:bodyPr>
          <a:lstStyle/>
          <a:p>
            <a:pPr>
              <a:buFontTx/>
              <a:buNone/>
            </a:pPr>
            <a:r>
              <a:rPr lang="en-US" sz="1200" dirty="0">
                <a:latin typeface="Courier10 BT" pitchFamily="49" charset="0"/>
              </a:rPr>
              <a:t>module divideby3FSM (input  logic </a:t>
            </a:r>
            <a:r>
              <a:rPr lang="en-US" sz="1200" dirty="0" err="1">
                <a:latin typeface="Courier10 BT" pitchFamily="49" charset="0"/>
              </a:rPr>
              <a:t>clk</a:t>
            </a:r>
            <a:r>
              <a:rPr lang="en-US" sz="1200" dirty="0">
                <a:latin typeface="Courier10 BT" pitchFamily="49" charset="0"/>
              </a:rPr>
              <a:t>, </a:t>
            </a:r>
          </a:p>
          <a:p>
            <a:pPr>
              <a:buFontTx/>
              <a:buNone/>
            </a:pPr>
            <a:r>
              <a:rPr lang="en-US" sz="1200" dirty="0">
                <a:latin typeface="Courier10 BT" pitchFamily="49" charset="0"/>
              </a:rPr>
              <a:t>                     input  logic reset, </a:t>
            </a:r>
          </a:p>
          <a:p>
            <a:pPr>
              <a:buFontTx/>
              <a:buNone/>
            </a:pPr>
            <a:r>
              <a:rPr lang="en-US" sz="1200" dirty="0">
                <a:latin typeface="Courier10 BT" pitchFamily="49" charset="0"/>
              </a:rPr>
              <a:t>                     output logic q);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typedef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enum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logic [1:0] {S0, S1, S2}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statetype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statetype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[1:0] state,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;  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buFontTx/>
              <a:buNone/>
            </a:pPr>
            <a:r>
              <a:rPr lang="en-US" sz="1200" dirty="0">
                <a:solidFill>
                  <a:schemeClr val="accent2"/>
                </a:solidFill>
                <a:latin typeface="Courier10 BT" pitchFamily="49" charset="0"/>
              </a:rPr>
              <a:t>   </a:t>
            </a:r>
            <a:r>
              <a:rPr lang="en-US" sz="1200" b="1" dirty="0">
                <a:solidFill>
                  <a:schemeClr val="accent1"/>
                </a:solidFill>
                <a:latin typeface="Courier10 BT" pitchFamily="49" charset="0"/>
              </a:rPr>
              <a:t>// state register</a:t>
            </a:r>
          </a:p>
          <a:p>
            <a:pPr>
              <a:buFontTx/>
              <a:buNone/>
            </a:pPr>
            <a:r>
              <a:rPr lang="en-US" sz="1200" dirty="0">
                <a:latin typeface="Courier10 BT" pitchFamily="49" charset="0"/>
              </a:rPr>
              <a:t>   </a:t>
            </a:r>
            <a:r>
              <a:rPr lang="en-US" sz="1200" dirty="0" err="1">
                <a:latin typeface="Courier10 BT" pitchFamily="49" charset="0"/>
              </a:rPr>
              <a:t>always_ff</a:t>
            </a:r>
            <a:r>
              <a:rPr lang="en-US" sz="1200" dirty="0">
                <a:latin typeface="Courier10 BT" pitchFamily="49" charset="0"/>
              </a:rPr>
              <a:t> @ (</a:t>
            </a:r>
            <a:r>
              <a:rPr lang="en-US" sz="1200" dirty="0" err="1">
                <a:latin typeface="Courier10 BT" pitchFamily="49" charset="0"/>
              </a:rPr>
              <a:t>posedge</a:t>
            </a:r>
            <a:r>
              <a:rPr lang="en-US" sz="1200" dirty="0">
                <a:latin typeface="Courier10 BT" pitchFamily="49" charset="0"/>
              </a:rPr>
              <a:t> </a:t>
            </a:r>
            <a:r>
              <a:rPr lang="en-US" sz="1200" dirty="0" err="1">
                <a:latin typeface="Courier10 BT" pitchFamily="49" charset="0"/>
              </a:rPr>
              <a:t>clk</a:t>
            </a:r>
            <a:r>
              <a:rPr lang="en-US" sz="1200" dirty="0">
                <a:latin typeface="Courier10 BT" pitchFamily="49" charset="0"/>
              </a:rPr>
              <a:t>, </a:t>
            </a:r>
            <a:r>
              <a:rPr lang="en-US" sz="1200" dirty="0" err="1">
                <a:latin typeface="Courier10 BT" pitchFamily="49" charset="0"/>
              </a:rPr>
              <a:t>posedge</a:t>
            </a:r>
            <a:r>
              <a:rPr lang="en-US" sz="1200" dirty="0">
                <a:latin typeface="Courier10 BT" pitchFamily="49" charset="0"/>
              </a:rPr>
              <a:t> reset)</a:t>
            </a:r>
          </a:p>
          <a:p>
            <a:pPr>
              <a:buFontTx/>
              <a:buNone/>
            </a:pPr>
            <a:r>
              <a:rPr lang="en-US" sz="1200" dirty="0">
                <a:latin typeface="Courier10 BT" pitchFamily="49" charset="0"/>
              </a:rPr>
              <a:t>      if (reset) state &lt;= S0;</a:t>
            </a:r>
          </a:p>
          <a:p>
            <a:pPr>
              <a:buFontTx/>
              <a:buNone/>
            </a:pPr>
            <a:r>
              <a:rPr lang="en-US" sz="1200" dirty="0">
                <a:latin typeface="Courier10 BT" pitchFamily="49" charset="0"/>
              </a:rPr>
              <a:t>      else       state &lt;= </a:t>
            </a:r>
            <a:r>
              <a:rPr lang="en-US" sz="1200" dirty="0" err="1">
                <a:latin typeface="Courier10 BT" pitchFamily="49" charset="0"/>
              </a:rPr>
              <a:t>nextstate</a:t>
            </a:r>
            <a:r>
              <a:rPr lang="en-US" sz="1200" dirty="0">
                <a:latin typeface="Courier10 BT" pitchFamily="49" charset="0"/>
              </a:rPr>
              <a:t>;</a:t>
            </a:r>
          </a:p>
          <a:p>
            <a:pPr>
              <a:buFontTx/>
              <a:buNone/>
            </a:pPr>
            <a:endParaRPr lang="en-US" sz="1200" dirty="0">
              <a:latin typeface="Courier10 BT" pitchFamily="49" charset="0"/>
            </a:endParaRPr>
          </a:p>
          <a:p>
            <a:pPr>
              <a:buFontTx/>
              <a:buNone/>
            </a:pPr>
            <a:r>
              <a:rPr lang="en-US" sz="1200" dirty="0">
                <a:latin typeface="Courier10 BT" pitchFamily="49" charset="0"/>
              </a:rPr>
              <a:t>   </a:t>
            </a:r>
            <a:r>
              <a:rPr lang="en-US" sz="1200" b="1" dirty="0">
                <a:solidFill>
                  <a:schemeClr val="accent1"/>
                </a:solidFill>
                <a:latin typeface="Courier10 BT" pitchFamily="49" charset="0"/>
              </a:rPr>
              <a:t>// next state logic</a:t>
            </a:r>
          </a:p>
          <a:p>
            <a:pPr>
              <a:buFontTx/>
              <a:buNone/>
            </a:pPr>
            <a:r>
              <a:rPr lang="en-US" sz="1200" dirty="0">
                <a:latin typeface="Courier10 BT" pitchFamily="49" charset="0"/>
              </a:rPr>
              <a:t>   </a:t>
            </a:r>
            <a:r>
              <a:rPr lang="en-US" sz="1200" dirty="0" err="1">
                <a:latin typeface="Courier10 BT" pitchFamily="49" charset="0"/>
              </a:rPr>
              <a:t>always_comb</a:t>
            </a:r>
            <a:endParaRPr lang="en-US" sz="1200" dirty="0">
              <a:latin typeface="Courier10 BT" pitchFamily="49" charset="0"/>
            </a:endParaRPr>
          </a:p>
          <a:p>
            <a:pPr>
              <a:buFontTx/>
              <a:buNone/>
            </a:pPr>
            <a:r>
              <a:rPr lang="en-US" sz="1200" dirty="0">
                <a:latin typeface="Courier10 BT" pitchFamily="49" charset="0"/>
              </a:rPr>
              <a:t>      case (state)</a:t>
            </a:r>
          </a:p>
          <a:p>
            <a:pPr>
              <a:buFontTx/>
              <a:buNone/>
            </a:pPr>
            <a:r>
              <a:rPr lang="en-US" sz="1200" dirty="0">
                <a:latin typeface="Courier10 BT" pitchFamily="49" charset="0"/>
              </a:rPr>
              <a:t>         S0:      </a:t>
            </a:r>
            <a:r>
              <a:rPr lang="en-US" sz="1200" dirty="0" err="1">
                <a:latin typeface="Courier10 BT" pitchFamily="49" charset="0"/>
              </a:rPr>
              <a:t>nextstate</a:t>
            </a:r>
            <a:r>
              <a:rPr lang="en-US" sz="1200" dirty="0">
                <a:latin typeface="Courier10 BT" pitchFamily="49" charset="0"/>
              </a:rPr>
              <a:t> = S1;</a:t>
            </a:r>
          </a:p>
          <a:p>
            <a:pPr>
              <a:buFontTx/>
              <a:buNone/>
            </a:pPr>
            <a:r>
              <a:rPr lang="en-US" sz="1200" dirty="0">
                <a:latin typeface="Courier10 BT" pitchFamily="49" charset="0"/>
              </a:rPr>
              <a:t>         S1:      </a:t>
            </a:r>
            <a:r>
              <a:rPr lang="en-US" sz="1200" dirty="0" err="1">
                <a:latin typeface="Courier10 BT" pitchFamily="49" charset="0"/>
              </a:rPr>
              <a:t>nextstate</a:t>
            </a:r>
            <a:r>
              <a:rPr lang="en-US" sz="1200" dirty="0">
                <a:latin typeface="Courier10 BT" pitchFamily="49" charset="0"/>
              </a:rPr>
              <a:t> = S2;</a:t>
            </a:r>
          </a:p>
          <a:p>
            <a:pPr>
              <a:buFontTx/>
              <a:buNone/>
            </a:pPr>
            <a:r>
              <a:rPr lang="en-US" sz="1200" dirty="0">
                <a:latin typeface="Courier10 BT" pitchFamily="49" charset="0"/>
              </a:rPr>
              <a:t>         S2:      </a:t>
            </a:r>
            <a:r>
              <a:rPr lang="en-US" sz="1200" dirty="0" err="1">
                <a:latin typeface="Courier10 BT" pitchFamily="49" charset="0"/>
              </a:rPr>
              <a:t>nextstate</a:t>
            </a:r>
            <a:r>
              <a:rPr lang="en-US" sz="1200" dirty="0">
                <a:latin typeface="Courier10 BT" pitchFamily="49" charset="0"/>
              </a:rPr>
              <a:t> = S0;</a:t>
            </a:r>
          </a:p>
          <a:p>
            <a:pPr>
              <a:buFontTx/>
              <a:buNone/>
            </a:pPr>
            <a:r>
              <a:rPr lang="en-US" sz="1200" dirty="0">
                <a:latin typeface="Courier10 BT" pitchFamily="49" charset="0"/>
              </a:rPr>
              <a:t>         default: </a:t>
            </a:r>
            <a:r>
              <a:rPr lang="en-US" sz="1200" dirty="0" err="1">
                <a:latin typeface="Courier10 BT" pitchFamily="49" charset="0"/>
              </a:rPr>
              <a:t>nextstate</a:t>
            </a:r>
            <a:r>
              <a:rPr lang="en-US" sz="1200" dirty="0">
                <a:latin typeface="Courier10 BT" pitchFamily="49" charset="0"/>
              </a:rPr>
              <a:t> = S0;</a:t>
            </a:r>
          </a:p>
          <a:p>
            <a:pPr>
              <a:buFontTx/>
              <a:buNone/>
            </a:pPr>
            <a:r>
              <a:rPr lang="en-US" sz="1200" dirty="0">
                <a:latin typeface="Courier10 BT" pitchFamily="49" charset="0"/>
              </a:rPr>
              <a:t>      </a:t>
            </a:r>
            <a:r>
              <a:rPr lang="en-US" sz="1200" dirty="0" err="1">
                <a:latin typeface="Courier10 BT" pitchFamily="49" charset="0"/>
              </a:rPr>
              <a:t>endcase</a:t>
            </a:r>
            <a:endParaRPr lang="en-US" sz="1200" dirty="0">
              <a:latin typeface="Courier10 BT" pitchFamily="49" charset="0"/>
            </a:endParaRPr>
          </a:p>
          <a:p>
            <a:pPr>
              <a:buFontTx/>
              <a:buNone/>
            </a:pPr>
            <a:endParaRPr lang="en-US" sz="1200" dirty="0">
              <a:solidFill>
                <a:schemeClr val="accent2"/>
              </a:solidFill>
              <a:latin typeface="Courier10 BT" pitchFamily="49" charset="0"/>
            </a:endParaRPr>
          </a:p>
          <a:p>
            <a:pPr>
              <a:buFontTx/>
              <a:buNone/>
            </a:pPr>
            <a:r>
              <a:rPr lang="en-US" sz="1200" dirty="0">
                <a:solidFill>
                  <a:schemeClr val="accent2"/>
                </a:solidFill>
                <a:latin typeface="Courier10 BT" pitchFamily="49" charset="0"/>
              </a:rPr>
              <a:t>   </a:t>
            </a:r>
            <a:r>
              <a:rPr lang="en-US" sz="1200" b="1" dirty="0">
                <a:solidFill>
                  <a:schemeClr val="accent1"/>
                </a:solidFill>
                <a:latin typeface="Courier10 BT" pitchFamily="49" charset="0"/>
              </a:rPr>
              <a:t>// output logic</a:t>
            </a:r>
          </a:p>
          <a:p>
            <a:pPr>
              <a:buFontTx/>
              <a:buNone/>
            </a:pPr>
            <a:r>
              <a:rPr lang="en-US" sz="1200" dirty="0">
                <a:latin typeface="Courier10 BT" pitchFamily="49" charset="0"/>
              </a:rPr>
              <a:t>   assign q = (state == S0);</a:t>
            </a:r>
          </a:p>
          <a:p>
            <a:pPr>
              <a:buFontTx/>
              <a:buNone/>
            </a:pPr>
            <a:r>
              <a:rPr lang="en-US" sz="1200" dirty="0" err="1">
                <a:latin typeface="Courier10 BT" pitchFamily="49" charset="0"/>
              </a:rPr>
              <a:t>endmodule</a:t>
            </a:r>
            <a:r>
              <a:rPr lang="en-US" sz="1200" dirty="0">
                <a:latin typeface="Courier10 BT" pitchFamily="49" charset="0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81600" y="4191002"/>
            <a:ext cx="3352800" cy="646331"/>
          </a:xfrm>
          <a:prstGeom prst="rect">
            <a:avLst/>
          </a:prstGeom>
          <a:solidFill>
            <a:srgbClr val="FF66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Two always blocks : one for next state logic and one for registers!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0" y="1981200"/>
            <a:ext cx="2476500" cy="19812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3352800" y="3200400"/>
            <a:ext cx="1600200" cy="1219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124200" y="4419600"/>
            <a:ext cx="18288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48200" y="5943600"/>
            <a:ext cx="3598348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Can combine within next state logic!</a:t>
            </a:r>
          </a:p>
        </p:txBody>
      </p:sp>
      <p:cxnSp>
        <p:nvCxnSpPr>
          <p:cNvPr id="11" name="Straight Arrow Connector 10"/>
          <p:cNvCxnSpPr>
            <a:stCxn id="9" idx="1"/>
          </p:cNvCxnSpPr>
          <p:nvPr/>
        </p:nvCxnSpPr>
        <p:spPr>
          <a:xfrm flipH="1" flipV="1">
            <a:off x="2895600" y="6019800"/>
            <a:ext cx="1752600" cy="1084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648200" y="5410200"/>
            <a:ext cx="3797734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Can have begin/end within each state!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3048000" y="5029200"/>
            <a:ext cx="16002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13767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module counter (input logic  </a:t>
            </a:r>
            <a:r>
              <a:rPr lang="en-US" dirty="0" err="1">
                <a:latin typeface="Courier New" pitchFamily="49" charset="0"/>
              </a:rPr>
              <a:t>clk</a:t>
            </a:r>
            <a:r>
              <a:rPr lang="en-US" dirty="0">
                <a:latin typeface="Courier New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               input logic  reset,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               output logic </a:t>
            </a:r>
            <a:r>
              <a:rPr lang="en-US" dirty="0" err="1">
                <a:latin typeface="Courier New" pitchFamily="49" charset="0"/>
              </a:rPr>
              <a:t>Vout</a:t>
            </a:r>
            <a:r>
              <a:rPr lang="en-US" dirty="0">
                <a:latin typeface="Courier New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 logic [17:0] q;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 </a:t>
            </a:r>
            <a:r>
              <a:rPr lang="en-US" dirty="0" err="1">
                <a:solidFill>
                  <a:srgbClr val="008000"/>
                </a:solidFill>
                <a:latin typeface="Courier New" pitchFamily="49" charset="0"/>
              </a:rPr>
              <a:t>always_ff</a:t>
            </a:r>
            <a:r>
              <a:rPr lang="en-US" dirty="0">
                <a:solidFill>
                  <a:srgbClr val="008000"/>
                </a:solidFill>
                <a:latin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</a:rPr>
              <a:t>@ (</a:t>
            </a:r>
            <a:r>
              <a:rPr lang="en-US" dirty="0" err="1">
                <a:latin typeface="Courier New" pitchFamily="49" charset="0"/>
              </a:rPr>
              <a:t>posedge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clk</a:t>
            </a:r>
            <a:r>
              <a:rPr lang="en-US" dirty="0">
                <a:latin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</a:rPr>
              <a:t>posedge</a:t>
            </a:r>
            <a:r>
              <a:rPr lang="en-US" dirty="0">
                <a:latin typeface="Courier New" pitchFamily="49" charset="0"/>
              </a:rPr>
              <a:t> reset)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 begin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   if (reset)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   begin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     q &lt;= 0;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     </a:t>
            </a:r>
            <a:r>
              <a:rPr lang="en-US" dirty="0" err="1">
                <a:latin typeface="Courier New" pitchFamily="49" charset="0"/>
              </a:rPr>
              <a:t>Vout</a:t>
            </a:r>
            <a:r>
              <a:rPr lang="en-US" dirty="0">
                <a:latin typeface="Courier New" pitchFamily="49" charset="0"/>
              </a:rPr>
              <a:t> &lt;= 0;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   end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   else if (q &lt; 56819)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   begin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     q &lt;= q + 1;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     </a:t>
            </a:r>
            <a:r>
              <a:rPr lang="en-US" dirty="0" err="1">
                <a:latin typeface="Courier New" pitchFamily="49" charset="0"/>
              </a:rPr>
              <a:t>Vout</a:t>
            </a:r>
            <a:r>
              <a:rPr lang="en-US" dirty="0">
                <a:latin typeface="Courier New" pitchFamily="49" charset="0"/>
              </a:rPr>
              <a:t> &lt;= 1;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   end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 end</a:t>
            </a:r>
          </a:p>
          <a:p>
            <a:pPr marL="0" indent="0">
              <a:buNone/>
            </a:pPr>
            <a:r>
              <a:rPr lang="en-US" dirty="0" err="1">
                <a:latin typeface="Courier New" pitchFamily="49" charset="0"/>
              </a:rPr>
              <a:t>endmodule</a:t>
            </a:r>
            <a:endParaRPr lang="en-US" dirty="0">
              <a:latin typeface="Courier New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72656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E725E-2495-2442-BD2C-30CE2F7F5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Editor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2D319-B603-1140-AFB6-36B59E829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You will also need a text editor and how to use it well</a:t>
            </a:r>
          </a:p>
          <a:p>
            <a:pPr lvl="1"/>
            <a:r>
              <a:rPr lang="en-US" sz="1800" dirty="0"/>
              <a:t>Try to avoid simple ones like Notepad.</a:t>
            </a:r>
          </a:p>
          <a:p>
            <a:r>
              <a:rPr lang="en-US" sz="1800" dirty="0"/>
              <a:t>A really good one is Microsoft’s Visual Studio Code</a:t>
            </a:r>
          </a:p>
          <a:p>
            <a:pPr lvl="1"/>
            <a:r>
              <a:rPr lang="en-US" sz="1800" dirty="0"/>
              <a:t>https://</a:t>
            </a:r>
            <a:r>
              <a:rPr lang="en-US" sz="1800" dirty="0" err="1"/>
              <a:t>code.visualstudio.com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A9B1C9-636C-5248-8BC8-F02F8049C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640" y="3318679"/>
            <a:ext cx="4848447" cy="305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7839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52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Modules</a:t>
            </a:r>
          </a:p>
        </p:txBody>
      </p:sp>
      <p:sp>
        <p:nvSpPr>
          <p:cNvPr id="875524" name="Rectangle 4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lstStyle/>
          <a:p>
            <a:pPr>
              <a:buFontTx/>
              <a:buNone/>
            </a:pPr>
            <a:r>
              <a:rPr lang="en-US" sz="2400" b="1" dirty="0">
                <a:solidFill>
                  <a:schemeClr val="accent1"/>
                </a:solidFill>
              </a:rPr>
              <a:t>2:1 mux: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module mux2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#(parameter width = 8)  // name and default value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(input  logic [width-1:0] d0, d1, 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input  logic             s,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output logic [width-1:0] y);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assign y = s ? d1 : d0; </a:t>
            </a:r>
          </a:p>
          <a:p>
            <a:pPr>
              <a:buFontTx/>
              <a:buNone/>
            </a:pPr>
            <a:r>
              <a:rPr lang="en-US" sz="1800" dirty="0" err="1">
                <a:latin typeface="Courier New" pitchFamily="49" charset="0"/>
              </a:rPr>
              <a:t>endmodule</a:t>
            </a:r>
            <a:r>
              <a:rPr lang="en-US" sz="1800" dirty="0">
                <a:latin typeface="Courier New" pitchFamily="49" charset="0"/>
              </a:rPr>
              <a:t> </a:t>
            </a: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400" b="1" dirty="0">
                <a:solidFill>
                  <a:schemeClr val="accent1"/>
                </a:solidFill>
              </a:rPr>
              <a:t>Instance with 8-bit bus width (uses default):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mux2 mux1(d0, d1, s, out);</a:t>
            </a:r>
            <a:endParaRPr lang="en-US" dirty="0"/>
          </a:p>
          <a:p>
            <a:pPr>
              <a:buFontTx/>
              <a:buNone/>
            </a:pPr>
            <a:endParaRPr lang="en-US" sz="1400" dirty="0"/>
          </a:p>
          <a:p>
            <a:pPr>
              <a:buFontTx/>
              <a:buNone/>
            </a:pPr>
            <a:r>
              <a:rPr lang="en-US" sz="2400" b="1" dirty="0">
                <a:solidFill>
                  <a:schemeClr val="accent1"/>
                </a:solidFill>
              </a:rPr>
              <a:t>Instance with 12-bit bus width: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	mux2 #(12) </a:t>
            </a:r>
            <a:r>
              <a:rPr lang="en-US" sz="1800" dirty="0" err="1">
                <a:latin typeface="Courier New" pitchFamily="49" charset="0"/>
              </a:rPr>
              <a:t>lowmux</a:t>
            </a:r>
            <a:r>
              <a:rPr lang="en-US" sz="1800" dirty="0">
                <a:latin typeface="Courier New" pitchFamily="49" charset="0"/>
              </a:rPr>
              <a:t>(d0, d1, s, out); </a:t>
            </a:r>
          </a:p>
        </p:txBody>
      </p:sp>
    </p:spTree>
    <p:extLst>
      <p:ext uri="{BB962C8B-B14F-4D97-AF65-F5344CB8AC3E}">
        <p14:creationId xmlns:p14="http://schemas.microsoft.com/office/powerpoint/2010/main" val="4162767516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5F5E3-15D3-414A-B6C9-5BA7FF79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Interfacing to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089F3-8854-DE47-911D-C2DD4C5A1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ModelSim</a:t>
            </a:r>
            <a:r>
              <a:rPr lang="en-US" dirty="0"/>
              <a:t>, like most EDA pieces of software, use Tool Control Language (</a:t>
            </a:r>
            <a:r>
              <a:rPr lang="en-US" dirty="0" err="1"/>
              <a:t>Tcl</a:t>
            </a:r>
            <a:r>
              <a:rPr lang="en-US" dirty="0"/>
              <a:t>) to run stuff.</a:t>
            </a:r>
          </a:p>
          <a:p>
            <a:r>
              <a:rPr lang="en-US" dirty="0" err="1"/>
              <a:t>Tcl</a:t>
            </a:r>
            <a:r>
              <a:rPr lang="en-US" dirty="0"/>
              <a:t> is a free interface introduced by John </a:t>
            </a:r>
            <a:r>
              <a:rPr lang="en-US" dirty="0" err="1"/>
              <a:t>Ousterhout</a:t>
            </a:r>
            <a:r>
              <a:rPr lang="en-US" dirty="0"/>
              <a:t> and has been popular for a long time.</a:t>
            </a:r>
          </a:p>
          <a:p>
            <a:r>
              <a:rPr lang="en-US" dirty="0"/>
              <a:t>Unfortunately, I do not see most EDA tools going away from using it, so I would recommend learning what you need to be successful.</a:t>
            </a:r>
          </a:p>
          <a:p>
            <a:r>
              <a:rPr lang="en-US" dirty="0"/>
              <a:t>All scripts run through the </a:t>
            </a:r>
            <a:r>
              <a:rPr lang="en-US" dirty="0" err="1"/>
              <a:t>Tcl</a:t>
            </a:r>
            <a:r>
              <a:rPr lang="en-US" dirty="0"/>
              <a:t> file called a DO file.</a:t>
            </a:r>
          </a:p>
          <a:p>
            <a:pPr lvl="1"/>
            <a:r>
              <a:rPr lang="en-US" dirty="0"/>
              <a:t>Always use a DO file!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331F3-AAB9-FB4F-BD54-4A090AECF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3345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2" y="214315"/>
            <a:ext cx="7953375" cy="1462087"/>
          </a:xfrm>
        </p:spPr>
        <p:txBody>
          <a:bodyPr/>
          <a:lstStyle/>
          <a:p>
            <a:r>
              <a:rPr lang="en-US" dirty="0" err="1"/>
              <a:t>Tcl</a:t>
            </a:r>
            <a:r>
              <a:rPr lang="en-US" dirty="0"/>
              <a:t> (</a:t>
            </a:r>
            <a:r>
              <a:rPr lang="en-US" sz="3600" dirty="0"/>
              <a:t>Tool Command Language</a:t>
            </a:r>
            <a:r>
              <a:rPr lang="en-US" dirty="0"/>
              <a:t>) history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Developed in late 1980s by John </a:t>
            </a:r>
            <a:r>
              <a:rPr lang="en-US" dirty="0" err="1"/>
              <a:t>Ousterhout</a:t>
            </a:r>
            <a:r>
              <a:rPr lang="en-US" dirty="0"/>
              <a:t> at UC Berkeley</a:t>
            </a:r>
          </a:p>
          <a:p>
            <a:pPr lvl="1"/>
            <a:r>
              <a:rPr lang="en-US" dirty="0"/>
              <a:t>If you took my ECEN 4303 class, you used Magic, which was also written by John </a:t>
            </a:r>
            <a:r>
              <a:rPr lang="en-US" dirty="0" err="1"/>
              <a:t>Ousterhout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John was also a Professor at Berkeley, but later moved to be Chief Technology Office at Sun Microsystems</a:t>
            </a:r>
          </a:p>
          <a:p>
            <a:r>
              <a:rPr lang="en-US" dirty="0"/>
              <a:t>As stated earlier, </a:t>
            </a:r>
            <a:r>
              <a:rPr lang="en-US" dirty="0" err="1"/>
              <a:t>Tcl</a:t>
            </a:r>
            <a:r>
              <a:rPr lang="en-US" dirty="0"/>
              <a:t> is the main staple for most tools, because it can work with tools that have already have a graphical user interface (GUI).</a:t>
            </a:r>
          </a:p>
          <a:p>
            <a:pPr lvl="1"/>
            <a:r>
              <a:rPr lang="en-US" dirty="0"/>
              <a:t>That is, higher-level programs can interface </a:t>
            </a:r>
            <a:r>
              <a:rPr lang="en-US" dirty="0" err="1"/>
              <a:t>Tcl</a:t>
            </a:r>
            <a:r>
              <a:rPr lang="en-US" dirty="0"/>
              <a:t> as well as the “</a:t>
            </a:r>
            <a:r>
              <a:rPr lang="en-US" i="1" dirty="0"/>
              <a:t>wish</a:t>
            </a:r>
            <a:r>
              <a:rPr lang="en-US" dirty="0"/>
              <a:t>” interface for GUIs.</a:t>
            </a:r>
          </a:p>
          <a:p>
            <a:pPr lvl="1"/>
            <a:r>
              <a:rPr lang="en-US" dirty="0"/>
              <a:t>It</a:t>
            </a:r>
            <a:r>
              <a:rPr lang="fr-FR" dirty="0"/>
              <a:t>’</a:t>
            </a:r>
            <a:r>
              <a:rPr lang="en-US" dirty="0"/>
              <a:t>s a win-win not to mention it has a built-in interpreter.</a:t>
            </a:r>
          </a:p>
          <a:p>
            <a:r>
              <a:rPr lang="en-US" dirty="0"/>
              <a:t>Disclaimer:  I had no original formal training on </a:t>
            </a:r>
            <a:r>
              <a:rPr lang="en-US" dirty="0" err="1"/>
              <a:t>Tcl</a:t>
            </a:r>
            <a:r>
              <a:rPr lang="en-US" dirty="0"/>
              <a:t>; I just had to learn it and I am not an advanced user by any stretch of the imagination, but I know enough to make me dangerous.</a:t>
            </a:r>
          </a:p>
          <a:p>
            <a:pPr lvl="1"/>
            <a:r>
              <a:rPr lang="en-US" dirty="0"/>
              <a:t>It is probably advisable just to try things.</a:t>
            </a:r>
          </a:p>
          <a:p>
            <a:pPr lvl="1"/>
            <a:r>
              <a:rPr lang="en-US" dirty="0"/>
              <a:t>See document on </a:t>
            </a:r>
            <a:r>
              <a:rPr lang="en-US" dirty="0" err="1"/>
              <a:t>Cavnas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sz="2800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2967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Language Approach</a:t>
            </a:r>
          </a:p>
        </p:txBody>
      </p:sp>
      <p:grpSp>
        <p:nvGrpSpPr>
          <p:cNvPr id="6147" name="Group 3"/>
          <p:cNvGrpSpPr>
            <a:grpSpLocks/>
          </p:cNvGrpSpPr>
          <p:nvPr/>
        </p:nvGrpSpPr>
        <p:grpSpPr bwMode="auto">
          <a:xfrm flipH="1">
            <a:off x="457200" y="1674815"/>
            <a:ext cx="7696200" cy="992187"/>
            <a:chOff x="288" y="912"/>
            <a:chExt cx="4848" cy="625"/>
          </a:xfrm>
        </p:grpSpPr>
        <p:sp>
          <p:nvSpPr>
            <p:cNvPr id="6148" name="Freeform 4"/>
            <p:cNvSpPr>
              <a:spLocks/>
            </p:cNvSpPr>
            <p:nvPr/>
          </p:nvSpPr>
          <p:spPr bwMode="auto">
            <a:xfrm>
              <a:off x="336" y="1152"/>
              <a:ext cx="4753" cy="385"/>
            </a:xfrm>
            <a:custGeom>
              <a:avLst/>
              <a:gdLst>
                <a:gd name="T0" fmla="*/ 0 w 4753"/>
                <a:gd name="T1" fmla="*/ 0 h 385"/>
                <a:gd name="T2" fmla="*/ 419 w 4753"/>
                <a:gd name="T3" fmla="*/ 0 h 385"/>
                <a:gd name="T4" fmla="*/ 559 w 4753"/>
                <a:gd name="T5" fmla="*/ 77 h 385"/>
                <a:gd name="T6" fmla="*/ 4472 w 4753"/>
                <a:gd name="T7" fmla="*/ 77 h 385"/>
                <a:gd name="T8" fmla="*/ 4472 w 4753"/>
                <a:gd name="T9" fmla="*/ 0 h 385"/>
                <a:gd name="T10" fmla="*/ 4752 w 4753"/>
                <a:gd name="T11" fmla="*/ 192 h 385"/>
                <a:gd name="T12" fmla="*/ 4472 w 4753"/>
                <a:gd name="T13" fmla="*/ 384 h 385"/>
                <a:gd name="T14" fmla="*/ 4472 w 4753"/>
                <a:gd name="T15" fmla="*/ 307 h 385"/>
                <a:gd name="T16" fmla="*/ 559 w 4753"/>
                <a:gd name="T17" fmla="*/ 307 h 385"/>
                <a:gd name="T18" fmla="*/ 419 w 4753"/>
                <a:gd name="T19" fmla="*/ 384 h 385"/>
                <a:gd name="T20" fmla="*/ 0 w 4753"/>
                <a:gd name="T21" fmla="*/ 384 h 385"/>
                <a:gd name="T22" fmla="*/ 280 w 4753"/>
                <a:gd name="T23" fmla="*/ 192 h 385"/>
                <a:gd name="T24" fmla="*/ 0 w 4753"/>
                <a:gd name="T25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53" h="385">
                  <a:moveTo>
                    <a:pt x="0" y="0"/>
                  </a:moveTo>
                  <a:lnTo>
                    <a:pt x="419" y="0"/>
                  </a:lnTo>
                  <a:lnTo>
                    <a:pt x="559" y="77"/>
                  </a:lnTo>
                  <a:lnTo>
                    <a:pt x="4472" y="77"/>
                  </a:lnTo>
                  <a:lnTo>
                    <a:pt x="4472" y="0"/>
                  </a:lnTo>
                  <a:lnTo>
                    <a:pt x="4752" y="192"/>
                  </a:lnTo>
                  <a:lnTo>
                    <a:pt x="4472" y="384"/>
                  </a:lnTo>
                  <a:lnTo>
                    <a:pt x="4472" y="307"/>
                  </a:lnTo>
                  <a:lnTo>
                    <a:pt x="559" y="307"/>
                  </a:lnTo>
                  <a:lnTo>
                    <a:pt x="419" y="384"/>
                  </a:lnTo>
                  <a:lnTo>
                    <a:pt x="0" y="384"/>
                  </a:lnTo>
                  <a:lnTo>
                    <a:pt x="280" y="192"/>
                  </a:lnTo>
                  <a:lnTo>
                    <a:pt x="0" y="0"/>
                  </a:lnTo>
                </a:path>
              </a:pathLst>
            </a:custGeom>
            <a:gradFill rotWithShape="0">
              <a:gsLst>
                <a:gs pos="0">
                  <a:srgbClr val="A2C1FE">
                    <a:gamma/>
                    <a:shade val="69804"/>
                    <a:invGamma/>
                  </a:srgbClr>
                </a:gs>
                <a:gs pos="100000">
                  <a:srgbClr val="A2C1FE"/>
                </a:gs>
              </a:gsLst>
              <a:lin ang="0" scaled="1"/>
            </a:gradFill>
            <a:ln w="12700" cap="rnd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49" name="Rectangle 5"/>
            <p:cNvSpPr>
              <a:spLocks noChangeArrowheads="1"/>
            </p:cNvSpPr>
            <p:nvPr/>
          </p:nvSpPr>
          <p:spPr bwMode="auto">
            <a:xfrm>
              <a:off x="1656" y="912"/>
              <a:ext cx="240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2000">
                  <a:solidFill>
                    <a:schemeClr val="tx2"/>
                  </a:solidFill>
                  <a:latin typeface="Times New Roman" charset="0"/>
                </a:rPr>
                <a:t>Program size, complexity, reuse</a:t>
              </a:r>
            </a:p>
          </p:txBody>
        </p:sp>
        <p:sp>
          <p:nvSpPr>
            <p:cNvPr id="6150" name="Rectangle 6"/>
            <p:cNvSpPr>
              <a:spLocks noChangeArrowheads="1"/>
            </p:cNvSpPr>
            <p:nvPr/>
          </p:nvSpPr>
          <p:spPr bwMode="auto">
            <a:xfrm>
              <a:off x="4560" y="912"/>
              <a:ext cx="57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algn="r" eaLnBrk="0" hangingPunct="0">
                <a:spcBef>
                  <a:spcPct val="50000"/>
                </a:spcBef>
              </a:pPr>
              <a:r>
                <a:rPr lang="en-US">
                  <a:solidFill>
                    <a:schemeClr val="tx2"/>
                  </a:solidFill>
                  <a:latin typeface="Times New Roman" charset="0"/>
                </a:rPr>
                <a:t>1</a:t>
              </a:r>
            </a:p>
          </p:txBody>
        </p:sp>
        <p:sp>
          <p:nvSpPr>
            <p:cNvPr id="6151" name="Rectangle 7"/>
            <p:cNvSpPr>
              <a:spLocks noChangeArrowheads="1"/>
            </p:cNvSpPr>
            <p:nvPr/>
          </p:nvSpPr>
          <p:spPr bwMode="auto">
            <a:xfrm>
              <a:off x="288" y="912"/>
              <a:ext cx="57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>
                  <a:solidFill>
                    <a:schemeClr val="tx2"/>
                  </a:solidFill>
                  <a:latin typeface="Symbol" charset="0"/>
                </a:rPr>
                <a:t>0</a:t>
              </a:r>
            </a:p>
          </p:txBody>
        </p:sp>
      </p:grpSp>
      <p:sp>
        <p:nvSpPr>
          <p:cNvPr id="6152" name="Text Box 8"/>
          <p:cNvSpPr txBox="1">
            <a:spLocks noChangeArrowheads="1"/>
          </p:cNvSpPr>
          <p:nvPr/>
        </p:nvSpPr>
        <p:spPr bwMode="auto">
          <a:xfrm>
            <a:off x="381002" y="3810002"/>
            <a:ext cx="5180649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Use </a:t>
            </a:r>
            <a:r>
              <a:rPr lang="en-US" sz="2000" b="1" dirty="0" err="1"/>
              <a:t>Tcl</a:t>
            </a:r>
            <a:r>
              <a:rPr lang="en-US" sz="2000" b="1" dirty="0"/>
              <a:t> for scripting, C or C++ for large things.</a:t>
            </a:r>
          </a:p>
          <a:p>
            <a:endParaRPr lang="en-US" sz="2000" b="1" dirty="0"/>
          </a:p>
          <a:p>
            <a:r>
              <a:rPr lang="en-US" sz="2000" b="1" dirty="0"/>
              <a:t>Goals for </a:t>
            </a:r>
            <a:r>
              <a:rPr lang="en-US" sz="2000" b="1" dirty="0" err="1"/>
              <a:t>Tcl</a:t>
            </a:r>
            <a:r>
              <a:rPr lang="en-US" sz="2000" b="1" dirty="0"/>
              <a:t>:</a:t>
            </a:r>
          </a:p>
          <a:p>
            <a:endParaRPr lang="en-US" sz="2000" b="1" dirty="0"/>
          </a:p>
          <a:p>
            <a:r>
              <a:rPr lang="en-US" sz="2000" dirty="0"/>
              <a:t>1. Minimal syntax: easy to learn and type.</a:t>
            </a:r>
          </a:p>
          <a:p>
            <a:r>
              <a:rPr lang="en-US" sz="2000" dirty="0"/>
              <a:t>2. Minimal structure: make things play together.</a:t>
            </a:r>
          </a:p>
          <a:p>
            <a:r>
              <a:rPr lang="en-US" sz="2000" dirty="0"/>
              <a:t>3. Simple interfaces to C/C++: extensibility. </a:t>
            </a:r>
          </a:p>
          <a:p>
            <a:r>
              <a:rPr lang="en-US" sz="2000" dirty="0"/>
              <a:t>	This is the Key Feature for us! </a:t>
            </a:r>
          </a:p>
        </p:txBody>
      </p:sp>
      <p:sp>
        <p:nvSpPr>
          <p:cNvPr id="6155" name="Line 11"/>
          <p:cNvSpPr>
            <a:spLocks noChangeShapeType="1"/>
          </p:cNvSpPr>
          <p:nvPr/>
        </p:nvSpPr>
        <p:spPr bwMode="auto">
          <a:xfrm>
            <a:off x="533400" y="2803525"/>
            <a:ext cx="43434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stealth" w="med" len="lg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6" name="Line 12"/>
          <p:cNvSpPr>
            <a:spLocks noChangeShapeType="1"/>
          </p:cNvSpPr>
          <p:nvPr/>
        </p:nvSpPr>
        <p:spPr bwMode="auto">
          <a:xfrm>
            <a:off x="3810000" y="3184525"/>
            <a:ext cx="4267200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stealth" w="med" len="lg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7" name="Rectangle 13"/>
          <p:cNvSpPr>
            <a:spLocks noChangeArrowheads="1"/>
          </p:cNvSpPr>
          <p:nvPr/>
        </p:nvSpPr>
        <p:spPr bwMode="auto">
          <a:xfrm>
            <a:off x="533400" y="2803525"/>
            <a:ext cx="4343400" cy="40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latin typeface="Times New Roman" charset="0"/>
              </a:rPr>
              <a:t>C</a:t>
            </a:r>
          </a:p>
        </p:txBody>
      </p:sp>
      <p:sp>
        <p:nvSpPr>
          <p:cNvPr id="6158" name="Rectangle 14"/>
          <p:cNvSpPr>
            <a:spLocks noChangeArrowheads="1"/>
          </p:cNvSpPr>
          <p:nvPr/>
        </p:nvSpPr>
        <p:spPr bwMode="auto">
          <a:xfrm>
            <a:off x="3810000" y="2803525"/>
            <a:ext cx="4267200" cy="40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000" b="1" dirty="0" err="1">
                <a:solidFill>
                  <a:schemeClr val="accent2"/>
                </a:solidFill>
                <a:latin typeface="Times New Roman" charset="0"/>
              </a:rPr>
              <a:t>Tcl</a:t>
            </a:r>
            <a:endParaRPr lang="en-US" sz="2000" b="1" dirty="0">
              <a:solidFill>
                <a:schemeClr val="accent2"/>
              </a:solidFill>
              <a:latin typeface="Times New Roman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9925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5334000" cy="4525963"/>
          </a:xfrm>
        </p:spPr>
        <p:txBody>
          <a:bodyPr>
            <a:normAutofit/>
          </a:bodyPr>
          <a:lstStyle/>
          <a:p>
            <a:r>
              <a:rPr lang="en-US" dirty="0"/>
              <a:t>Silly SV</a:t>
            </a:r>
          </a:p>
          <a:p>
            <a:pPr lvl="1"/>
            <a:r>
              <a:rPr lang="en-US" dirty="0"/>
              <a:t>Try the silly SV HDL and DO file</a:t>
            </a:r>
          </a:p>
          <a:p>
            <a:r>
              <a:rPr lang="en-US" dirty="0"/>
              <a:t>My videos</a:t>
            </a:r>
          </a:p>
          <a:p>
            <a:pPr lvl="1"/>
            <a:r>
              <a:rPr lang="en-US" dirty="0"/>
              <a:t>on my YouTube channel (</a:t>
            </a:r>
            <a:r>
              <a:rPr lang="en-US" dirty="0">
                <a:hlinkClick r:id="rId2"/>
              </a:rPr>
              <a:t>https://www.youtube.com/user/jlstine</a:t>
            </a:r>
            <a:r>
              <a:rPr lang="en-US" dirty="0"/>
              <a:t>).</a:t>
            </a:r>
          </a:p>
          <a:p>
            <a:r>
              <a:rPr lang="en-US" dirty="0"/>
              <a:t>Experience, experience, experience</a:t>
            </a:r>
          </a:p>
          <a:p>
            <a:pPr lvl="1"/>
            <a:r>
              <a:rPr lang="en-US" dirty="0"/>
              <a:t>No exchanges, substitutes or refunds!</a:t>
            </a:r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36313668-E756-4AF5-8027-6D071A299BAF}" type="slidenum">
              <a:rPr lang="en-US" smtClean="0"/>
              <a:pPr>
                <a:spcAft>
                  <a:spcPts val="600"/>
                </a:spcAft>
              </a:pPr>
              <a:t>64</a:t>
            </a:fld>
            <a:endParaRPr lang="en-US"/>
          </a:p>
        </p:txBody>
      </p:sp>
      <p:pic>
        <p:nvPicPr>
          <p:cNvPr id="46082" name="Picture 2" descr="Fingers Clipart Point At You - Girl Pointing Clip Art, HD Png Download -  3181x4472(#1193784) - PngFind">
            <a:extLst>
              <a:ext uri="{FF2B5EF4-FFF2-40B4-BE49-F238E27FC236}">
                <a16:creationId xmlns:a16="http://schemas.microsoft.com/office/drawing/2014/main" id="{E50DF030-C2C1-F043-9085-2B144B79A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2" y="2362202"/>
            <a:ext cx="1909991" cy="2782837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155776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Again, you will need a good text editor for this class.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Again, there is no right answer – I firmly feel that the </a:t>
            </a:r>
            <a:r>
              <a:rPr lang="en-US" b="1" dirty="0"/>
              <a:t>best</a:t>
            </a:r>
            <a:r>
              <a:rPr lang="en-US" dirty="0"/>
              <a:t> text editor is one you feel comfortable with.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Here are some suggestions: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Microsoft Visual Studio Code (</a:t>
            </a:r>
            <a:r>
              <a:rPr lang="en-US" dirty="0">
                <a:hlinkClick r:id="rId2"/>
              </a:rPr>
              <a:t>https://code.visualstudio.com</a:t>
            </a:r>
            <a:r>
              <a:rPr lang="en-US" dirty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Notepad++ (Windows) (</a:t>
            </a:r>
            <a:r>
              <a:rPr lang="en-US" dirty="0">
                <a:hlinkClick r:id="rId3"/>
              </a:rPr>
              <a:t>https://notepad-plus-plus.org</a:t>
            </a:r>
            <a:r>
              <a:rPr lang="en-US" dirty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 err="1"/>
              <a:t>Emacs</a:t>
            </a:r>
            <a:r>
              <a:rPr lang="en-US" dirty="0"/>
              <a:t> (all platforms) (</a:t>
            </a:r>
            <a:r>
              <a:rPr lang="en-US" dirty="0">
                <a:hlinkClick r:id="rId4"/>
              </a:rPr>
              <a:t>http://www.gnu.org/software/emacs/</a:t>
            </a:r>
            <a:r>
              <a:rPr lang="en-US" dirty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VIM/VI (all platforms) (</a:t>
            </a:r>
            <a:r>
              <a:rPr lang="en-US" dirty="0">
                <a:hlinkClick r:id="rId5"/>
              </a:rPr>
              <a:t>http://www.vim.org</a:t>
            </a:r>
            <a:r>
              <a:rPr lang="en-US" dirty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Atom (</a:t>
            </a:r>
            <a:r>
              <a:rPr lang="en-US" dirty="0">
                <a:hlinkClick r:id="rId6"/>
              </a:rPr>
              <a:t>https://atom.io)</a:t>
            </a: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Sublime Text (all platforms) (</a:t>
            </a:r>
            <a:r>
              <a:rPr lang="en-US" dirty="0">
                <a:hlinkClick r:id="rId7"/>
              </a:rPr>
              <a:t>http://www.sublimetext.com)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Editors</a:t>
            </a:r>
          </a:p>
        </p:txBody>
      </p:sp>
    </p:spTree>
    <p:extLst>
      <p:ext uri="{BB962C8B-B14F-4D97-AF65-F5344CB8AC3E}">
        <p14:creationId xmlns:p14="http://schemas.microsoft.com/office/powerpoint/2010/main" val="557274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E54FE-102F-EC44-8A04-D3935CC9F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MGC </a:t>
            </a:r>
            <a:r>
              <a:rPr lang="en-US" dirty="0" err="1"/>
              <a:t>ModelSim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9217F-4D95-1247-9E25-A2AA5B5EB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ModelSim</a:t>
            </a:r>
            <a:r>
              <a:rPr lang="en-US" dirty="0"/>
              <a:t> has been around since I was an early graduate student, and it is an amazing piece of software.</a:t>
            </a:r>
          </a:p>
          <a:p>
            <a:r>
              <a:rPr lang="en-US" dirty="0"/>
              <a:t>It was previously owned by Mentor Graphics Corporation (MGC) but now is owned by Siemens.</a:t>
            </a:r>
          </a:p>
          <a:p>
            <a:r>
              <a:rPr lang="en-US" dirty="0"/>
              <a:t>It can do many things but also be complicated with many features.</a:t>
            </a:r>
          </a:p>
          <a:p>
            <a:r>
              <a:rPr lang="en-US" dirty="0"/>
              <a:t>You will need Parallels Desktop for Mac OS X Student Edition if you have a Mac.</a:t>
            </a:r>
          </a:p>
          <a:p>
            <a:pPr lvl="1"/>
            <a:r>
              <a:rPr lang="en-US" dirty="0"/>
              <a:t>I wish there was another solution here, but it is, what it is.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hlinkClick r:id="rId2"/>
              </a:rPr>
              <a:t>https://www.parallels.com/landingpage/pd/education/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605EC-A134-624B-8606-FD756C0C0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29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66228-3DEE-A64F-B621-ECD36745F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C47ED-7118-ED43-9C86-D78A88D11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simulations are run from the terminal.</a:t>
            </a:r>
          </a:p>
          <a:p>
            <a:pPr lvl="1"/>
            <a:r>
              <a:rPr lang="en-US" dirty="0">
                <a:hlinkClick r:id="rId2"/>
              </a:rPr>
              <a:t>https://devblogs.microsoft.com/commandline/windows-command-line-the-evolution-of-the-windows-command-line/</a:t>
            </a:r>
            <a:r>
              <a:rPr lang="en-US" dirty="0"/>
              <a:t> </a:t>
            </a:r>
          </a:p>
          <a:p>
            <a:r>
              <a:rPr lang="en-US" dirty="0"/>
              <a:t>You can get to the terminal or command prompt by typing “</a:t>
            </a:r>
            <a:r>
              <a:rPr lang="en-US" dirty="0" err="1"/>
              <a:t>cmd</a:t>
            </a:r>
            <a:r>
              <a:rPr lang="en-US" dirty="0"/>
              <a:t>” in the box on the lower left-hand side of the Windows screen.</a:t>
            </a:r>
          </a:p>
          <a:p>
            <a:r>
              <a:rPr lang="en-US" dirty="0"/>
              <a:t>It should also work if you use the Power Shell</a:t>
            </a:r>
          </a:p>
          <a:p>
            <a:pPr lvl="1"/>
            <a:r>
              <a:rPr lang="en-US" dirty="0"/>
              <a:t>I would think theoretically it should work with the Windows Subsystem for Linux (WSL) but have not tried it, as well.</a:t>
            </a:r>
          </a:p>
          <a:p>
            <a:pPr lvl="1"/>
            <a:r>
              <a:rPr lang="en-US" dirty="0">
                <a:hlinkClick r:id="rId3"/>
              </a:rPr>
              <a:t>https://docs.microsoft.com/en-us/windows/wsl/about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2EAAB-CBD3-7C4C-9419-4D0BFB0C8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3668-E756-4AF5-8027-6D071A299BA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78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su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7301</TotalTime>
  <Words>5168</Words>
  <Application>Microsoft Macintosh PowerPoint</Application>
  <PresentationFormat>On-screen Show (4:3)</PresentationFormat>
  <Paragraphs>825</Paragraphs>
  <Slides>64</Slides>
  <Notes>49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76" baseType="lpstr">
      <vt:lpstr>Arial</vt:lpstr>
      <vt:lpstr>Calibri</vt:lpstr>
      <vt:lpstr>Cambria Math</vt:lpstr>
      <vt:lpstr>Courier</vt:lpstr>
      <vt:lpstr>Courier New</vt:lpstr>
      <vt:lpstr>Courier10 BT</vt:lpstr>
      <vt:lpstr>Symbol</vt:lpstr>
      <vt:lpstr>Times</vt:lpstr>
      <vt:lpstr>Times New Roman</vt:lpstr>
      <vt:lpstr>osu_template</vt:lpstr>
      <vt:lpstr>VISIO</vt:lpstr>
      <vt:lpstr>Visio</vt:lpstr>
      <vt:lpstr>SystemVerilog (SV)</vt:lpstr>
      <vt:lpstr>Acknowledgement</vt:lpstr>
      <vt:lpstr>Logistics</vt:lpstr>
      <vt:lpstr>Advice</vt:lpstr>
      <vt:lpstr>Environmental Variables</vt:lpstr>
      <vt:lpstr>Text Editor</vt:lpstr>
      <vt:lpstr>Other Editors</vt:lpstr>
      <vt:lpstr>MGC ModelSim</vt:lpstr>
      <vt:lpstr>Terminal</vt:lpstr>
      <vt:lpstr>MGC ModelSim vsim window</vt:lpstr>
      <vt:lpstr>Coolness!</vt:lpstr>
      <vt:lpstr>Introduction</vt:lpstr>
      <vt:lpstr>HDL to Gates</vt:lpstr>
      <vt:lpstr>Gajski-Kuhn Y Diagram</vt:lpstr>
      <vt:lpstr>Synthesis</vt:lpstr>
      <vt:lpstr>SystemVerilog Modules</vt:lpstr>
      <vt:lpstr>SystemVerilog Syntax</vt:lpstr>
      <vt:lpstr>Verilog</vt:lpstr>
      <vt:lpstr>HDL Simulation</vt:lpstr>
      <vt:lpstr>HDL Synthesis</vt:lpstr>
      <vt:lpstr>SystemVerilog Syntax</vt:lpstr>
      <vt:lpstr>Structural Modeling - Hierarchy</vt:lpstr>
      <vt:lpstr>John Backus [1924-2007]</vt:lpstr>
      <vt:lpstr>Bitwise Operators</vt:lpstr>
      <vt:lpstr>Reduction Operators and RTL</vt:lpstr>
      <vt:lpstr>Conditional Assignment</vt:lpstr>
      <vt:lpstr>Internal Variables</vt:lpstr>
      <vt:lpstr>ICYMI: Internal Variables</vt:lpstr>
      <vt:lpstr>Internal Variables</vt:lpstr>
      <vt:lpstr>Internal Variables</vt:lpstr>
      <vt:lpstr>Z: Floating Output</vt:lpstr>
      <vt:lpstr>Delays</vt:lpstr>
      <vt:lpstr>Delays</vt:lpstr>
      <vt:lpstr>Sequential Logic</vt:lpstr>
      <vt:lpstr>Two Datapath Types</vt:lpstr>
      <vt:lpstr>Timing : DFF vs. transparent latch</vt:lpstr>
      <vt:lpstr>Always Statement (from Verilog)</vt:lpstr>
      <vt:lpstr>D Flip-Flop</vt:lpstr>
      <vt:lpstr>Re-use</vt:lpstr>
      <vt:lpstr>Structural vs. RTL</vt:lpstr>
      <vt:lpstr>D Flip-Flop using RTL constructs</vt:lpstr>
      <vt:lpstr>Resettable D Flip-Flop</vt:lpstr>
      <vt:lpstr>Resettable D Flip-Flop</vt:lpstr>
      <vt:lpstr>D Flip-Flop with Enable</vt:lpstr>
      <vt:lpstr>Latch</vt:lpstr>
      <vt:lpstr>Comparator</vt:lpstr>
      <vt:lpstr>D Flip-Flop with Enable</vt:lpstr>
      <vt:lpstr>Behavioral Coding</vt:lpstr>
      <vt:lpstr>Behavioral Coding</vt:lpstr>
      <vt:lpstr>Combinational Logic using always</vt:lpstr>
      <vt:lpstr>Combinational Logic using case</vt:lpstr>
      <vt:lpstr>Combinational Logic using case</vt:lpstr>
      <vt:lpstr>Combinational Logic using casez</vt:lpstr>
      <vt:lpstr>Blocking vs. Nonblocking Assignment</vt:lpstr>
      <vt:lpstr>Rules for Signal Assignment</vt:lpstr>
      <vt:lpstr>Finite State Machines (FSMs)</vt:lpstr>
      <vt:lpstr>FSM Example: Divide by 3</vt:lpstr>
      <vt:lpstr>FSM in SystemVerilog</vt:lpstr>
      <vt:lpstr>Counters</vt:lpstr>
      <vt:lpstr>Parameterized Modules</vt:lpstr>
      <vt:lpstr>Interfacing to Simulation</vt:lpstr>
      <vt:lpstr>Tcl (Tool Command Language) history</vt:lpstr>
      <vt:lpstr>Two Language Approach</vt:lpstr>
      <vt:lpstr>Links</vt:lpstr>
    </vt:vector>
  </TitlesOfParts>
  <Company>Oklahoma State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Overview and MOS Transistors</dc:title>
  <dc:creator>James E. Stine, Jr.</dc:creator>
  <cp:lastModifiedBy>Stine, James</cp:lastModifiedBy>
  <cp:revision>2155</cp:revision>
  <cp:lastPrinted>2022-01-13T16:18:31Z</cp:lastPrinted>
  <dcterms:created xsi:type="dcterms:W3CDTF">2011-01-27T02:44:09Z</dcterms:created>
  <dcterms:modified xsi:type="dcterms:W3CDTF">2022-09-14T11:40:23Z</dcterms:modified>
</cp:coreProperties>
</file>